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4"/>
  </p:notesMasterIdLst>
  <p:sldIdLst>
    <p:sldId id="256" r:id="rId2"/>
    <p:sldId id="257" r:id="rId3"/>
    <p:sldId id="258" r:id="rId4"/>
    <p:sldId id="264" r:id="rId5"/>
    <p:sldId id="265" r:id="rId6"/>
    <p:sldId id="580" r:id="rId7"/>
    <p:sldId id="605" r:id="rId8"/>
    <p:sldId id="606" r:id="rId9"/>
    <p:sldId id="607" r:id="rId10"/>
    <p:sldId id="259" r:id="rId11"/>
    <p:sldId id="579" r:id="rId12"/>
    <p:sldId id="528" r:id="rId13"/>
    <p:sldId id="526" r:id="rId14"/>
    <p:sldId id="618" r:id="rId15"/>
    <p:sldId id="588" r:id="rId16"/>
    <p:sldId id="529" r:id="rId17"/>
    <p:sldId id="619" r:id="rId18"/>
    <p:sldId id="531" r:id="rId19"/>
    <p:sldId id="621" r:id="rId20"/>
    <p:sldId id="620" r:id="rId21"/>
    <p:sldId id="622" r:id="rId22"/>
    <p:sldId id="533" r:id="rId23"/>
    <p:sldId id="534" r:id="rId24"/>
    <p:sldId id="642" r:id="rId25"/>
    <p:sldId id="643" r:id="rId26"/>
    <p:sldId id="644" r:id="rId27"/>
    <p:sldId id="624" r:id="rId28"/>
    <p:sldId id="646" r:id="rId29"/>
    <p:sldId id="648" r:id="rId30"/>
    <p:sldId id="263" r:id="rId31"/>
    <p:sldId id="563" r:id="rId32"/>
    <p:sldId id="625" r:id="rId33"/>
    <p:sldId id="626" r:id="rId34"/>
    <p:sldId id="565" r:id="rId35"/>
    <p:sldId id="627" r:id="rId36"/>
    <p:sldId id="628" r:id="rId37"/>
    <p:sldId id="567" r:id="rId38"/>
    <p:sldId id="568" r:id="rId39"/>
    <p:sldId id="569" r:id="rId40"/>
    <p:sldId id="570" r:id="rId41"/>
    <p:sldId id="571" r:id="rId42"/>
    <p:sldId id="634" r:id="rId43"/>
    <p:sldId id="623" r:id="rId44"/>
    <p:sldId id="573" r:id="rId45"/>
    <p:sldId id="261" r:id="rId46"/>
    <p:sldId id="629" r:id="rId47"/>
    <p:sldId id="262" r:id="rId48"/>
    <p:sldId id="631" r:id="rId49"/>
    <p:sldId id="650" r:id="rId50"/>
    <p:sldId id="630" r:id="rId51"/>
    <p:sldId id="633" r:id="rId52"/>
    <p:sldId id="645" r:id="rId53"/>
    <p:sldId id="649" r:id="rId54"/>
    <p:sldId id="641" r:id="rId55"/>
    <p:sldId id="653" r:id="rId56"/>
    <p:sldId id="651" r:id="rId57"/>
    <p:sldId id="635" r:id="rId58"/>
    <p:sldId id="636" r:id="rId59"/>
    <p:sldId id="637" r:id="rId60"/>
    <p:sldId id="639" r:id="rId61"/>
    <p:sldId id="267" r:id="rId62"/>
    <p:sldId id="652" r:id="rId6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572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9144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716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8288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0592"/>
    <a:srgbClr val="4A04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59"/>
    <p:restoredTop sz="83810"/>
  </p:normalViewPr>
  <p:slideViewPr>
    <p:cSldViewPr snapToGrid="0">
      <p:cViewPr varScale="1">
        <p:scale>
          <a:sx n="106" d="100"/>
          <a:sy n="106" d="100"/>
        </p:scale>
        <p:origin x="11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jpeg>
</file>

<file path=ppt/media/image35.jpeg>
</file>

<file path=ppt/media/image36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13ED7A-E0CC-A14D-8702-3DBB30C4345D}" type="datetimeFigureOut">
              <a:rPr lang="en-US" smtClean="0"/>
              <a:t>11/6/24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12B09-6666-2149-A7EC-89A035875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11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Products can be similar</a:t>
            </a:r>
          </a:p>
          <a:p>
            <a:r>
              <a:rPr lang="en-US" dirty="0"/>
              <a:t>Products can be bought together</a:t>
            </a:r>
          </a:p>
          <a:p>
            <a:r>
              <a:rPr lang="en-US" dirty="0"/>
              <a:t>People can be similar</a:t>
            </a:r>
          </a:p>
          <a:p>
            <a:endParaRPr lang="en-US" dirty="0"/>
          </a:p>
          <a:p>
            <a:r>
              <a:rPr lang="en-US" dirty="0"/>
              <a:t>How does similarity work in retail?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8401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 = n you predict the majority class for everybody</a:t>
            </a:r>
          </a:p>
          <a:p>
            <a:r>
              <a:rPr lang="en-US" dirty="0"/>
              <a:t>K=1 you have a lot of variance…</a:t>
            </a:r>
          </a:p>
          <a:p>
            <a:endParaRPr lang="en-US" dirty="0"/>
          </a:p>
          <a:p>
            <a:r>
              <a:rPr lang="en-US" dirty="0"/>
              <a:t>Which one has the most complexity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768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95A0C3-1755-467E-9DA0-31C719476105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/>
              <a:t>And to take logs, for long-tail distributions  (in our case, we divided by 1000)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 pros/cons</a:t>
            </a:r>
          </a:p>
          <a:p>
            <a:r>
              <a:rPr lang="en-US" dirty="0"/>
              <a:t>Trees: </a:t>
            </a:r>
            <a:r>
              <a:rPr lang="en-US" dirty="0" err="1"/>
              <a:t>similarty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7918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K=1 vs 3 might be different…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6412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3161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2805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defining pre-set groups, no need to calculate all of the distances from everybody to everybody else.  </a:t>
            </a:r>
          </a:p>
          <a:p>
            <a:r>
              <a:rPr lang="en-US" dirty="0"/>
              <a:t>Also, can combine with distances for a new customer.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2016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clustering assumes each point falls into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5492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4158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488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607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AC44E71-E9EC-4960-8DB1-A24EC12A54F2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/>
              <a:t>dimensions: horizontal frequency of visit </a:t>
            </a:r>
          </a:p>
          <a:p>
            <a:pPr eaLnBrk="1" hangingPunct="1"/>
            <a:r>
              <a:rPr lang="en-US"/>
              <a:t>vertical amount spent</a:t>
            </a:r>
          </a:p>
          <a:p>
            <a:pPr eaLnBrk="1" hangingPunct="1"/>
            <a:r>
              <a:rPr lang="en-US"/>
              <a:t>coming out: tenure with company</a:t>
            </a:r>
          </a:p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cross-validation because there is no metric for success!!!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803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 in </a:t>
            </a:r>
            <a:r>
              <a:rPr lang="en-US" dirty="0" err="1"/>
              <a:t>py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766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3723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836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art than science!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6051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CBEFB7D-E02A-8A4B-AC5C-BA2543A9C485}" type="slidenum">
              <a:rPr lang="en-US"/>
              <a:pPr/>
              <a:t>59</a:t>
            </a:fld>
            <a:endParaRPr lang="en-US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92200" y="677863"/>
            <a:ext cx="4625975" cy="3470275"/>
          </a:xfrm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75254"/>
            <a:ext cx="5016500" cy="4073890"/>
          </a:xfrm>
          <a:noFill/>
          <a:ln/>
        </p:spPr>
        <p:txBody>
          <a:bodyPr/>
          <a:lstStyle/>
          <a:p>
            <a:pPr eaLnBrk="1" hangingPunct="1"/>
            <a:r>
              <a:rPr lang="en-US" dirty="0"/>
              <a:t>We didn’t know what to </a:t>
            </a:r>
            <a:r>
              <a:rPr lang="en-US" dirty="0" err="1"/>
              <a:t>choose..so</a:t>
            </a:r>
            <a:r>
              <a:rPr lang="en-US" dirty="0"/>
              <a:t> we looked in the literature…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394CDF9-363B-944C-88D0-05182B4D30ED}" type="slidenum">
              <a:rPr lang="en-US"/>
              <a:pPr/>
              <a:t>60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92200" y="677863"/>
            <a:ext cx="4625975" cy="3470275"/>
          </a:xfrm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75254"/>
            <a:ext cx="5016500" cy="4073890"/>
          </a:xfrm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8B942E-6D26-9946-8D6B-196C40DBCBF6}" type="slidenum">
              <a:rPr lang="en-US"/>
              <a:pPr/>
              <a:t>61</a:t>
            </a:fld>
            <a:endParaRPr lang="en-US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92200" y="677863"/>
            <a:ext cx="4625975" cy="3470275"/>
          </a:xfrm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75254"/>
            <a:ext cx="5016500" cy="4073890"/>
          </a:xfrm>
          <a:noFill/>
          <a:ln/>
        </p:spPr>
        <p:txBody>
          <a:bodyPr/>
          <a:lstStyle/>
          <a:p>
            <a:pPr eaLnBrk="1" hangingPunct="1"/>
            <a:r>
              <a:rPr lang="en-US"/>
              <a:t>There are 8 professional Services Practice Areas:</a:t>
            </a:r>
          </a:p>
          <a:p>
            <a:pPr eaLnBrk="1" hangingPunct="1"/>
            <a:r>
              <a:rPr lang="en-US"/>
              <a:t>1. Education and Training</a:t>
            </a:r>
          </a:p>
          <a:p>
            <a:pPr eaLnBrk="1" hangingPunct="1"/>
            <a:r>
              <a:rPr lang="en-US"/>
              <a:t>2. Enterprise Application Solutions</a:t>
            </a:r>
          </a:p>
          <a:p>
            <a:pPr eaLnBrk="1" hangingPunct="1"/>
            <a:r>
              <a:rPr lang="en-US"/>
              <a:t>3. Enterprise Resource Planning and Management</a:t>
            </a:r>
          </a:p>
          <a:p>
            <a:pPr eaLnBrk="1" hangingPunct="1"/>
            <a:r>
              <a:rPr lang="en-US"/>
              <a:t>4. Information Assurance</a:t>
            </a:r>
          </a:p>
          <a:p>
            <a:pPr eaLnBrk="1" hangingPunct="1"/>
            <a:r>
              <a:rPr lang="en-US"/>
              <a:t>5. Knowledge Management</a:t>
            </a:r>
          </a:p>
          <a:p>
            <a:pPr eaLnBrk="1" hangingPunct="1"/>
            <a:r>
              <a:rPr lang="en-US"/>
              <a:t>6. Modeling and Simulation</a:t>
            </a:r>
          </a:p>
          <a:p>
            <a:pPr eaLnBrk="1" hangingPunct="1"/>
            <a:r>
              <a:rPr lang="en-US"/>
              <a:t>7. Network Transformation and Management</a:t>
            </a:r>
          </a:p>
          <a:p>
            <a:pPr eaLnBrk="1" hangingPunct="1"/>
            <a:r>
              <a:rPr lang="en-US"/>
              <a:t>8. Program Management</a:t>
            </a:r>
          </a:p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07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Which two are the closest?  The furthest?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2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542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4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Concptionslly</a:t>
            </a:r>
            <a:r>
              <a:rPr lang="en-US" dirty="0"/>
              <a:t> the idea is easy…who is he most similar to and use that to make a predictions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80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48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5D392E-64FE-4394-8A5B-9CEBA4466C87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5D392E-64FE-4394-8A5B-9CEBA4466C87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278640"/>
            <a:ext cx="7772400" cy="1470025"/>
          </a:xfrm>
        </p:spPr>
        <p:txBody>
          <a:bodyPr/>
          <a:lstStyle>
            <a:lvl1pPr>
              <a:defRPr>
                <a:solidFill>
                  <a:srgbClr val="600592"/>
                </a:solidFill>
              </a:defRPr>
            </a:lvl1pPr>
          </a:lstStyle>
          <a:p>
            <a:r>
              <a:rPr lang="en-US" dirty="0"/>
              <a:t>Topic Num - Name of Topic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139536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 dirty="0"/>
              <a:t>Data Science for Business</a:t>
            </a:r>
          </a:p>
          <a:p>
            <a:endParaRPr lang="en-US" dirty="0"/>
          </a:p>
          <a:p>
            <a:r>
              <a:rPr lang="en-US" dirty="0"/>
              <a:t>Chris Volinsky</a:t>
            </a:r>
          </a:p>
          <a:p>
            <a:r>
              <a:rPr lang="en-US" dirty="0"/>
              <a:t>NYU Stern School of Business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9F43C82-9B9B-AC4F-98CD-0ADC587116F3}" type="datetime1">
              <a:rPr lang="en-US" smtClean="0"/>
              <a:t>11/6/24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14D675-817C-D2B8-A095-F0294E39F3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31504" y="3429000"/>
            <a:ext cx="4823791" cy="271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98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178AE4-2A10-5F42-AC8C-4BD01A79A0D1}" type="datetime1">
              <a:rPr lang="en-US" smtClean="0"/>
              <a:t>11/6/24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979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675C519-8308-2748-8B0B-F7B055AE4297}" type="datetime1">
              <a:rPr lang="en-US" smtClean="0"/>
              <a:t>11/6/24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4905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38589"/>
            <a:ext cx="8229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D0997E-0CDD-7541-9D88-20A562751868}" type="datetime1">
              <a:rPr lang="en-US" smtClean="0"/>
              <a:t>11/6/24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532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053AD8-5CA7-3F49-B495-B884AFEE8A16}" type="datetime1">
              <a:rPr lang="en-US" smtClean="0"/>
              <a:t>11/6/24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79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4"/>
            <a:ext cx="8229600" cy="4525963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751CFE-5FBC-BA47-8777-CE847435DFFA}" type="datetime1">
              <a:rPr lang="en-US" smtClean="0"/>
              <a:t>11/6/24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478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75583E-7D50-3C4A-8A37-9B3FE7B04D6C}" type="datetime1">
              <a:rPr lang="en-US" smtClean="0"/>
              <a:t>11/6/24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277813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4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4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732A3F-B6CA-49C6-B60F-BB470C845F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677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116E0C90-514F-E1AB-C247-966E1AD79D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435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F769E5-24F5-8F43-8EA5-E948B75DD02E}" type="datetime1">
              <a:rPr lang="en-US" smtClean="0"/>
              <a:t>11/6/24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0775125-7C05-15FA-5541-A1CBF69CEB14}"/>
              </a:ext>
            </a:extLst>
          </p:cNvPr>
          <p:cNvSpPr txBox="1">
            <a:spLocks/>
          </p:cNvSpPr>
          <p:nvPr userDrawn="1"/>
        </p:nvSpPr>
        <p:spPr bwMode="auto">
          <a:xfrm>
            <a:off x="0" y="1454154"/>
            <a:ext cx="9144000" cy="1336671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3429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6858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10287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>
              <a:buClrTx/>
              <a:buNone/>
            </a:pPr>
            <a:endParaRPr lang="en-US" kern="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D4B56B-BD9C-8550-2E67-7573EFC8A7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11995" y="4554495"/>
            <a:ext cx="2720009" cy="153227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B056C3-2019-B406-B923-FB0A68BB94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6357" y="1769441"/>
            <a:ext cx="3478626" cy="914400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877355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5B1BC2-7DC9-274F-9AA5-41AD410B73E8}" type="datetime1">
              <a:rPr lang="en-US" smtClean="0"/>
              <a:t>11/6/24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0C1E545A-8684-E274-1BDD-2502E7C00A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57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7F9541A-B732-0842-A74F-0C72DB237063}" type="datetime1">
              <a:rPr lang="en-US" smtClean="0"/>
              <a:t>11/6/24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4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97BA72-28C9-9A46-8637-8A409BF0CACF}" type="datetime1">
              <a:rPr lang="en-US" smtClean="0"/>
              <a:t>11/6/24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73709BB1-05FC-92CD-8075-AC4198DEDB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922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4BA4BC-FC40-B844-8CA3-66DD08AD127A}" type="datetime1">
              <a:rPr lang="en-US" smtClean="0"/>
              <a:t>11/6/24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172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381634-E977-7043-B341-F77FCA8D6817}" type="datetime1">
              <a:rPr lang="en-US" smtClean="0"/>
              <a:t>11/6/24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592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42C96D-D083-B04B-BE8C-D38697A2B148}" type="datetime1">
              <a:rPr lang="en-US" smtClean="0"/>
              <a:t>11/6/24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77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21899"/>
            <a:ext cx="8229600" cy="4814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29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C3BC7800-B276-A64A-8AB0-19972C98F17B}" type="datetime1">
              <a:rPr lang="en-US" smtClean="0"/>
              <a:t>11/6/24</a:t>
            </a:fld>
            <a:endParaRPr lang="en-US"/>
          </a:p>
        </p:txBody>
      </p:sp>
      <p:sp>
        <p:nvSpPr>
          <p:cNvPr id="2129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129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12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60059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modules/classes.html#module-sklearn.neighbors" TargetMode="Externa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://www.hypothesisjournal.com/wp-content/uploads/2011/08/boutros-3-1-fig2.p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aseball-reference.com/about/similarity.shtml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classes.html#module-sklearn.cluster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11" Type="http://schemas.openxmlformats.org/officeDocument/2006/relationships/image" Target="../media/image53.png"/><Relationship Id="rId5" Type="http://schemas.openxmlformats.org/officeDocument/2006/relationships/image" Target="../media/image47.png"/><Relationship Id="rId10" Type="http://schemas.openxmlformats.org/officeDocument/2006/relationships/image" Target="../media/image52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FFC07-3828-6FDB-8B93-EA871DD29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732553"/>
            <a:ext cx="7772400" cy="1470025"/>
          </a:xfrm>
        </p:spPr>
        <p:txBody>
          <a:bodyPr/>
          <a:lstStyle/>
          <a:p>
            <a:r>
              <a:rPr lang="en-US" sz="2800" dirty="0"/>
              <a:t>Topic 9  – Similarity, Nearest Neighbors, and Clustering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75E86-3AC1-27FE-A80E-914C9B6378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02026" y="2202578"/>
            <a:ext cx="6400800" cy="1752600"/>
          </a:xfrm>
        </p:spPr>
        <p:txBody>
          <a:bodyPr/>
          <a:lstStyle/>
          <a:p>
            <a:r>
              <a:rPr lang="en-US" dirty="0"/>
              <a:t>Data Science for Business</a:t>
            </a:r>
          </a:p>
          <a:p>
            <a:r>
              <a:rPr lang="en-US" dirty="0"/>
              <a:t>Prof: Chris Volinsky</a:t>
            </a:r>
          </a:p>
          <a:p>
            <a:r>
              <a:rPr lang="en-US" dirty="0"/>
              <a:t>NYU Stern:  </a:t>
            </a:r>
            <a:r>
              <a:rPr lang="en-US"/>
              <a:t>Fall 2024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F9755-800C-BAA7-9886-5018A613A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28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33DDBC-8EA5-4C8E-E174-046F32F76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5EA374-17E7-D533-12F9-C04FD3918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9B53DA-7DA7-90FD-A9E3-DC5B1CBA2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6356" y="1769441"/>
            <a:ext cx="5946843" cy="914400"/>
          </a:xfrm>
        </p:spPr>
        <p:txBody>
          <a:bodyPr/>
          <a:lstStyle/>
          <a:p>
            <a:r>
              <a:rPr lang="en-US" dirty="0"/>
              <a:t>K-Nearest Neighbors (</a:t>
            </a:r>
            <a:r>
              <a:rPr lang="en-US" dirty="0" err="1"/>
              <a:t>kNN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23634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knn_ex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01" y="1248459"/>
            <a:ext cx="7918074" cy="51939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108" y="-276761"/>
            <a:ext cx="7968425" cy="1155888"/>
          </a:xfrm>
        </p:spPr>
        <p:txBody>
          <a:bodyPr>
            <a:normAutofit/>
          </a:bodyPr>
          <a:lstStyle/>
          <a:p>
            <a:r>
              <a:rPr lang="en-US" dirty="0"/>
              <a:t>Nearest Neighbors: The idea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8108" y="879127"/>
            <a:ext cx="800946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dirty="0"/>
              <a:t>K-Nearest Neighbors (</a:t>
            </a:r>
            <a:r>
              <a:rPr lang="en-US" dirty="0" err="1"/>
              <a:t>kNN</a:t>
            </a:r>
            <a:r>
              <a:rPr lang="en-US" dirty="0"/>
              <a:t>) is a classification algorithm that ignores global structure and simply looks at similarities</a:t>
            </a:r>
          </a:p>
        </p:txBody>
      </p:sp>
      <p:sp>
        <p:nvSpPr>
          <p:cNvPr id="3" name="Oval 2"/>
          <p:cNvSpPr/>
          <p:nvPr/>
        </p:nvSpPr>
        <p:spPr>
          <a:xfrm>
            <a:off x="3098800" y="2861733"/>
            <a:ext cx="524933" cy="321734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385732" y="2353734"/>
            <a:ext cx="2685627" cy="829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I don’t know anything about this new customer…but if I can find their “neighbors” I might be able to infer something…</a:t>
            </a:r>
          </a:p>
        </p:txBody>
      </p:sp>
      <p:cxnSp>
        <p:nvCxnSpPr>
          <p:cNvPr id="8" name="Straight Arrow Connector 7"/>
          <p:cNvCxnSpPr>
            <a:endCxn id="3" idx="6"/>
          </p:cNvCxnSpPr>
          <p:nvPr/>
        </p:nvCxnSpPr>
        <p:spPr>
          <a:xfrm flipH="1">
            <a:off x="3623733" y="2675467"/>
            <a:ext cx="762000" cy="34713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882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2346" name="Group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803111"/>
              </p:ext>
            </p:extLst>
          </p:nvPr>
        </p:nvGraphicFramePr>
        <p:xfrm>
          <a:off x="1674707" y="1501881"/>
          <a:ext cx="6507480" cy="2736692"/>
        </p:xfrm>
        <a:graphic>
          <a:graphicData uri="http://schemas.openxmlformats.org/drawingml/2006/table">
            <a:tbl>
              <a:tblPr/>
              <a:tblGrid>
                <a:gridCol w="1728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19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97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57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019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0454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Customer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Income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No. credit cards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Response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0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John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8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Charlene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8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Rayshawn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63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200K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90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170K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98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Nellie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98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Jalen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50K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42338" name="Rectangle 2"/>
          <p:cNvSpPr>
            <a:spLocks noGrp="1" noChangeArrowheads="1"/>
          </p:cNvSpPr>
          <p:nvPr>
            <p:ph type="title" sz="quarter"/>
          </p:nvPr>
        </p:nvSpPr>
        <p:spPr>
          <a:xfrm>
            <a:off x="457200" y="245534"/>
            <a:ext cx="8229600" cy="790787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2400" dirty="0"/>
              <a:t>Using similarity for classification</a:t>
            </a:r>
          </a:p>
        </p:txBody>
      </p:sp>
      <p:pic>
        <p:nvPicPr>
          <p:cNvPr id="3" name="Picture 2" descr="A person with a beard&#10;&#10;Description automatically generated">
            <a:extLst>
              <a:ext uri="{FF2B5EF4-FFF2-40B4-BE49-F238E27FC236}">
                <a16:creationId xmlns:a16="http://schemas.microsoft.com/office/drawing/2014/main" id="{87BC6B9B-F789-D20A-559B-0C0048837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4040" y="4521254"/>
            <a:ext cx="1447800" cy="140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37071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Oval 2"/>
          <p:cNvSpPr>
            <a:spLocks noChangeArrowheads="1"/>
          </p:cNvSpPr>
          <p:nvPr/>
        </p:nvSpPr>
        <p:spPr bwMode="auto">
          <a:xfrm>
            <a:off x="0" y="2895600"/>
            <a:ext cx="5715000" cy="3962400"/>
          </a:xfrm>
          <a:prstGeom prst="ellipse">
            <a:avLst/>
          </a:prstGeom>
          <a:solidFill>
            <a:srgbClr val="FF99CC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39267" name="Rectangle 3"/>
          <p:cNvSpPr>
            <a:spLocks noGrp="1" noChangeArrowheads="1"/>
          </p:cNvSpPr>
          <p:nvPr>
            <p:ph type="title"/>
          </p:nvPr>
        </p:nvSpPr>
        <p:spPr>
          <a:xfrm>
            <a:off x="398462" y="162030"/>
            <a:ext cx="8229600" cy="5715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600" dirty="0"/>
              <a:t>Nearest Neighbors for Classification</a:t>
            </a:r>
          </a:p>
        </p:txBody>
      </p:sp>
      <p:sp>
        <p:nvSpPr>
          <p:cNvPr id="1392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925513"/>
            <a:ext cx="8686800" cy="2286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To determine the class of a new example (Jalen):</a:t>
            </a:r>
          </a:p>
          <a:p>
            <a:pPr lvl="1"/>
            <a:r>
              <a:rPr lang="en-US" dirty="0"/>
              <a:t>Calculate the distance between Jalen and all examples in the training set</a:t>
            </a:r>
          </a:p>
          <a:p>
            <a:pPr lvl="1"/>
            <a:r>
              <a:rPr lang="en-US" dirty="0"/>
              <a:t>Select k examples closest to Jalen in the training set</a:t>
            </a:r>
          </a:p>
          <a:p>
            <a:pPr lvl="1"/>
            <a:r>
              <a:rPr lang="en-US" dirty="0"/>
              <a:t>Assign Jalen to the most common class* among its k nearest neighbors</a:t>
            </a:r>
          </a:p>
        </p:txBody>
      </p:sp>
      <p:sp>
        <p:nvSpPr>
          <p:cNvPr id="139275" name="Line 11"/>
          <p:cNvSpPr>
            <a:spLocks noChangeShapeType="1"/>
          </p:cNvSpPr>
          <p:nvPr/>
        </p:nvSpPr>
        <p:spPr bwMode="auto">
          <a:xfrm flipH="1">
            <a:off x="3733799" y="4524866"/>
            <a:ext cx="3068481" cy="347172"/>
          </a:xfrm>
          <a:prstGeom prst="line">
            <a:avLst/>
          </a:prstGeom>
          <a:noFill/>
          <a:ln w="38100">
            <a:solidFill>
              <a:srgbClr val="FFFF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39284" name="Line 20"/>
          <p:cNvSpPr>
            <a:spLocks noChangeShapeType="1"/>
          </p:cNvSpPr>
          <p:nvPr/>
        </p:nvSpPr>
        <p:spPr bwMode="auto">
          <a:xfrm flipH="1">
            <a:off x="3619096" y="4524866"/>
            <a:ext cx="3168227" cy="1052798"/>
          </a:xfrm>
          <a:prstGeom prst="line">
            <a:avLst/>
          </a:prstGeom>
          <a:noFill/>
          <a:ln w="38100">
            <a:solidFill>
              <a:srgbClr val="FFFF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39285" name="Line 21"/>
          <p:cNvSpPr>
            <a:spLocks noChangeShapeType="1"/>
          </p:cNvSpPr>
          <p:nvPr/>
        </p:nvSpPr>
        <p:spPr bwMode="auto">
          <a:xfrm flipH="1" flipV="1">
            <a:off x="4145634" y="3790173"/>
            <a:ext cx="2771881" cy="734693"/>
          </a:xfrm>
          <a:prstGeom prst="line">
            <a:avLst/>
          </a:prstGeom>
          <a:noFill/>
          <a:ln w="38100">
            <a:solidFill>
              <a:srgbClr val="FFFF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pic>
        <p:nvPicPr>
          <p:cNvPr id="3" name="Picture 2" descr="A person with a beard&#10;&#10;Description automatically generated">
            <a:extLst>
              <a:ext uri="{FF2B5EF4-FFF2-40B4-BE49-F238E27FC236}">
                <a16:creationId xmlns:a16="http://schemas.microsoft.com/office/drawing/2014/main" id="{AB90DBCA-1D6A-68F3-170E-04DC15E9C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7323" y="3953730"/>
            <a:ext cx="1447800" cy="1402907"/>
          </a:xfrm>
          <a:prstGeom prst="rect">
            <a:avLst/>
          </a:prstGeom>
        </p:spPr>
      </p:pic>
      <p:pic>
        <p:nvPicPr>
          <p:cNvPr id="4" name="Picture 3" descr="A cartoon of a person smiling&#10;&#10;Description automatically generated">
            <a:extLst>
              <a:ext uri="{FF2B5EF4-FFF2-40B4-BE49-F238E27FC236}">
                <a16:creationId xmlns:a16="http://schemas.microsoft.com/office/drawing/2014/main" id="{17C0DB5F-6158-B38A-33D0-76395F424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6430" y="4370165"/>
            <a:ext cx="651500" cy="788742"/>
          </a:xfrm>
          <a:prstGeom prst="rect">
            <a:avLst/>
          </a:prstGeom>
        </p:spPr>
      </p:pic>
      <p:pic>
        <p:nvPicPr>
          <p:cNvPr id="5" name="Picture 4" descr="A cartoon of a person with a beard&#10;&#10;Description automatically generated">
            <a:extLst>
              <a:ext uri="{FF2B5EF4-FFF2-40B4-BE49-F238E27FC236}">
                <a16:creationId xmlns:a16="http://schemas.microsoft.com/office/drawing/2014/main" id="{89CC8F9C-9C4D-DADC-D706-9D4E89726B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1076" y="3357049"/>
            <a:ext cx="609600" cy="702305"/>
          </a:xfrm>
          <a:prstGeom prst="rect">
            <a:avLst/>
          </a:prstGeom>
        </p:spPr>
      </p:pic>
      <p:pic>
        <p:nvPicPr>
          <p:cNvPr id="6" name="Picture 5" descr="A cartoon of a child&#10;&#10;Description automatically generated">
            <a:extLst>
              <a:ext uri="{FF2B5EF4-FFF2-40B4-BE49-F238E27FC236}">
                <a16:creationId xmlns:a16="http://schemas.microsoft.com/office/drawing/2014/main" id="{527AE9FB-136A-B327-1D68-4069457FB6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3854" y="3647350"/>
            <a:ext cx="619951" cy="788742"/>
          </a:xfrm>
          <a:prstGeom prst="rect">
            <a:avLst/>
          </a:prstGeom>
        </p:spPr>
      </p:pic>
      <p:pic>
        <p:nvPicPr>
          <p:cNvPr id="7" name="Picture 6" descr="A cartoon of a person&#10;&#10;Description automatically generated">
            <a:extLst>
              <a:ext uri="{FF2B5EF4-FFF2-40B4-BE49-F238E27FC236}">
                <a16:creationId xmlns:a16="http://schemas.microsoft.com/office/drawing/2014/main" id="{7EE08819-F7EB-ADBE-AB06-175BB039FF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465235" y="5095820"/>
            <a:ext cx="651500" cy="728748"/>
          </a:xfrm>
          <a:prstGeom prst="rect">
            <a:avLst/>
          </a:prstGeom>
        </p:spPr>
      </p:pic>
      <p:pic>
        <p:nvPicPr>
          <p:cNvPr id="8" name="Picture 7" descr="A cartoon of a person with long hair and earrings&#10;&#10;Description automatically generated">
            <a:extLst>
              <a:ext uri="{FF2B5EF4-FFF2-40B4-BE49-F238E27FC236}">
                <a16:creationId xmlns:a16="http://schemas.microsoft.com/office/drawing/2014/main" id="{2B71C539-A311-7C6C-B692-A411E307A1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10536" y="5479786"/>
            <a:ext cx="685799" cy="8106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B48998-DBF3-1C44-0740-053A178FFEC4}"/>
              </a:ext>
            </a:extLst>
          </p:cNvPr>
          <p:cNvSpPr txBox="1"/>
          <p:nvPr/>
        </p:nvSpPr>
        <p:spPr>
          <a:xfrm>
            <a:off x="3327181" y="4073516"/>
            <a:ext cx="997389" cy="21544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Similarity rank =2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8B8EDF-B292-AE7E-1388-E75CA0F4658E}"/>
              </a:ext>
            </a:extLst>
          </p:cNvPr>
          <p:cNvSpPr txBox="1"/>
          <p:nvPr/>
        </p:nvSpPr>
        <p:spPr>
          <a:xfrm>
            <a:off x="2946184" y="5206766"/>
            <a:ext cx="997389" cy="21544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Similarity rank =1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12E7B9-8FE1-9962-EA49-A8C0F43F8798}"/>
              </a:ext>
            </a:extLst>
          </p:cNvPr>
          <p:cNvSpPr txBox="1"/>
          <p:nvPr/>
        </p:nvSpPr>
        <p:spPr>
          <a:xfrm>
            <a:off x="1250530" y="5862225"/>
            <a:ext cx="997389" cy="21544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Similarity rank =5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84E2C1-07C5-583C-7126-2347D8DEECD4}"/>
              </a:ext>
            </a:extLst>
          </p:cNvPr>
          <p:cNvSpPr txBox="1"/>
          <p:nvPr/>
        </p:nvSpPr>
        <p:spPr>
          <a:xfrm>
            <a:off x="1108404" y="4483008"/>
            <a:ext cx="997389" cy="21544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Similarity rank =4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826686-1D42-57B0-BA60-4104F71C27EA}"/>
              </a:ext>
            </a:extLst>
          </p:cNvPr>
          <p:cNvSpPr txBox="1"/>
          <p:nvPr/>
        </p:nvSpPr>
        <p:spPr>
          <a:xfrm>
            <a:off x="3304040" y="6214455"/>
            <a:ext cx="997389" cy="21544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Similarity rank =3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819A49-AE10-355B-E6C4-6CBE9085A17E}"/>
              </a:ext>
            </a:extLst>
          </p:cNvPr>
          <p:cNvSpPr txBox="1"/>
          <p:nvPr/>
        </p:nvSpPr>
        <p:spPr>
          <a:xfrm>
            <a:off x="4038400" y="3346717"/>
            <a:ext cx="336952" cy="21544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0FEC3C-03C6-0D98-F272-F512DF68B13C}"/>
              </a:ext>
            </a:extLst>
          </p:cNvPr>
          <p:cNvSpPr txBox="1"/>
          <p:nvPr/>
        </p:nvSpPr>
        <p:spPr>
          <a:xfrm>
            <a:off x="4094912" y="5556561"/>
            <a:ext cx="336952" cy="21544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624AFD-1F36-2544-E794-2AF7D64F6C02}"/>
              </a:ext>
            </a:extLst>
          </p:cNvPr>
          <p:cNvSpPr txBox="1"/>
          <p:nvPr/>
        </p:nvSpPr>
        <p:spPr>
          <a:xfrm>
            <a:off x="3657399" y="4429147"/>
            <a:ext cx="298480" cy="21544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DAB641-6D37-BA74-7392-B92F8D795C64}"/>
              </a:ext>
            </a:extLst>
          </p:cNvPr>
          <p:cNvSpPr txBox="1"/>
          <p:nvPr/>
        </p:nvSpPr>
        <p:spPr>
          <a:xfrm>
            <a:off x="5975867" y="5484994"/>
            <a:ext cx="3070712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for Jalen = yes</a:t>
            </a:r>
          </a:p>
        </p:txBody>
      </p:sp>
    </p:spTree>
    <p:extLst>
      <p:ext uri="{BB962C8B-B14F-4D97-AF65-F5344CB8AC3E}">
        <p14:creationId xmlns:p14="http://schemas.microsoft.com/office/powerpoint/2010/main" val="2672813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275" grpId="0" animBg="1"/>
      <p:bldP spid="139284" grpId="0" animBg="1"/>
      <p:bldP spid="139285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42E56-0DD1-AC45-B5E2-11A601CCF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D60AE-46E0-934B-89EB-92B4C359B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called “k-nearest-neighbors” or </a:t>
            </a:r>
            <a:r>
              <a:rPr lang="en-US" dirty="0" err="1"/>
              <a:t>kNN</a:t>
            </a:r>
            <a:r>
              <a:rPr lang="en-US" dirty="0"/>
              <a:t> classification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A368F3-A82F-494B-97EE-24466B32B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848" y="1468891"/>
            <a:ext cx="6757458" cy="50260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D64EB7-714B-C8A2-6728-5862BDB66299}"/>
              </a:ext>
            </a:extLst>
          </p:cNvPr>
          <p:cNvSpPr txBox="1"/>
          <p:nvPr/>
        </p:nvSpPr>
        <p:spPr>
          <a:xfrm>
            <a:off x="264160" y="2736426"/>
            <a:ext cx="1849120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Note that your answer will depend on the k that you choose</a:t>
            </a:r>
          </a:p>
        </p:txBody>
      </p:sp>
    </p:spTree>
    <p:extLst>
      <p:ext uri="{BB962C8B-B14F-4D97-AF65-F5344CB8AC3E}">
        <p14:creationId xmlns:p14="http://schemas.microsoft.com/office/powerpoint/2010/main" val="1257934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3563" name="Group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649026"/>
              </p:ext>
            </p:extLst>
          </p:nvPr>
        </p:nvGraphicFramePr>
        <p:xfrm>
          <a:off x="304800" y="1524000"/>
          <a:ext cx="4283075" cy="4718053"/>
        </p:xfrm>
        <a:graphic>
          <a:graphicData uri="http://schemas.openxmlformats.org/drawingml/2006/table">
            <a:tbl>
              <a:tblPr/>
              <a:tblGrid>
                <a:gridCol w="1682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78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Customer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Income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(K)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No.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cards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7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John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8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Charlene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78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Rayshawn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63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170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78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Nellie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9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Jalen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33527" name="Group 5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36897891"/>
              </p:ext>
            </p:extLst>
          </p:nvPr>
        </p:nvGraphicFramePr>
        <p:xfrm>
          <a:off x="4572000" y="1524000"/>
          <a:ext cx="1371600" cy="4718055"/>
        </p:xfrm>
        <a:graphic>
          <a:graphicData uri="http://schemas.openxmlformats.org/drawingml/2006/table">
            <a:tbl>
              <a:tblPr/>
              <a:tblGrid>
                <a:gridCol w="137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2644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Response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7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27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27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4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27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644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  ?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33545" name="Rectangle 73"/>
          <p:cNvSpPr>
            <a:spLocks noChangeArrowheads="1"/>
          </p:cNvSpPr>
          <p:nvPr/>
        </p:nvSpPr>
        <p:spPr bwMode="auto">
          <a:xfrm>
            <a:off x="4587875" y="5497137"/>
            <a:ext cx="1371600" cy="762000"/>
          </a:xfrm>
          <a:prstGeom prst="rect">
            <a:avLst/>
          </a:prstGeom>
          <a:solidFill>
            <a:srgbClr val="FF66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eaLnBrk="1" hangingPunct="1">
              <a:buNone/>
            </a:pPr>
            <a:r>
              <a:rPr lang="en-US" sz="2200" b="1" dirty="0">
                <a:latin typeface="Tahoma" pitchFamily="34" charset="0"/>
                <a:cs typeface="Arial" charset="0"/>
              </a:rPr>
              <a:t>NO</a:t>
            </a:r>
            <a:r>
              <a:rPr lang="en-US" sz="2200" b="1" i="0" dirty="0">
                <a:latin typeface="Tahoma" pitchFamily="34" charset="0"/>
                <a:cs typeface="Arial" charset="0"/>
              </a:rPr>
              <a:t> (1/1)</a:t>
            </a:r>
          </a:p>
        </p:txBody>
      </p:sp>
      <p:graphicFrame>
        <p:nvGraphicFramePr>
          <p:cNvPr id="233546" name="Group 7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35907085"/>
              </p:ext>
            </p:extLst>
          </p:nvPr>
        </p:nvGraphicFramePr>
        <p:xfrm>
          <a:off x="5943600" y="1524000"/>
          <a:ext cx="2927350" cy="3973137"/>
        </p:xfrm>
        <a:graphic>
          <a:graphicData uri="http://schemas.openxmlformats.org/drawingml/2006/table">
            <a:tbl>
              <a:tblPr/>
              <a:tblGrid>
                <a:gridCol w="2927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0487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Distance from Jalen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65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sqrt [(35-37)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+(35-50)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 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+(3-2)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]=</a:t>
                      </a: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15.16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73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sqrt [(22-37)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+(50-50)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 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+(2-2)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]=</a:t>
                      </a: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15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1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sqrt [(63-37)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+(200-50)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 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+(1-2)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]=</a:t>
                      </a: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152.23</a:t>
                      </a: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134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sqrt [(59-37)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+(170-50)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 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+(1-2)</a:t>
                      </a:r>
                      <a:r>
                        <a:rPr kumimoji="0" lang="en-US" sz="14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]=</a:t>
                      </a: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122</a:t>
                      </a: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377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sqrt [(25-37)</a:t>
                      </a:r>
                      <a:r>
                        <a:rPr kumimoji="0" lang="en-US" sz="14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+(40-50)</a:t>
                      </a:r>
                      <a:r>
                        <a:rPr kumimoji="0" lang="en-US" sz="14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 </a:t>
                      </a: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+(4-2)</a:t>
                      </a:r>
                      <a:r>
                        <a:rPr kumimoji="0" lang="en-US" sz="14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]=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15.74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7" name="Rectangle 2"/>
          <p:cNvSpPr>
            <a:spLocks noGrp="1" noChangeArrowheads="1"/>
          </p:cNvSpPr>
          <p:nvPr>
            <p:ph type="title" sz="quarter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/>
              <a:t>Example: K=1</a:t>
            </a:r>
          </a:p>
        </p:txBody>
      </p:sp>
    </p:spTree>
    <p:extLst>
      <p:ext uri="{BB962C8B-B14F-4D97-AF65-F5344CB8AC3E}">
        <p14:creationId xmlns:p14="http://schemas.microsoft.com/office/powerpoint/2010/main" val="3538164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3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3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545" grpId="0" animBg="1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3563" name="Group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284581"/>
              </p:ext>
            </p:extLst>
          </p:nvPr>
        </p:nvGraphicFramePr>
        <p:xfrm>
          <a:off x="304800" y="1524000"/>
          <a:ext cx="4283075" cy="4802190"/>
        </p:xfrm>
        <a:graphic>
          <a:graphicData uri="http://schemas.openxmlformats.org/drawingml/2006/table">
            <a:tbl>
              <a:tblPr/>
              <a:tblGrid>
                <a:gridCol w="1682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78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Customer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Income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(K)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No.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cards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7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John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8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Charlene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78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Rayshawn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63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170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78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Nellie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9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Jalen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33527" name="Group 5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56162026"/>
              </p:ext>
            </p:extLst>
          </p:nvPr>
        </p:nvGraphicFramePr>
        <p:xfrm>
          <a:off x="4572000" y="1524000"/>
          <a:ext cx="1365250" cy="4876803"/>
        </p:xfrm>
        <a:graphic>
          <a:graphicData uri="http://schemas.openxmlformats.org/drawingml/2006/table">
            <a:tbl>
              <a:tblPr/>
              <a:tblGrid>
                <a:gridCol w="1365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50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Response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4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4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4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4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50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  ?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33545" name="Rectangle 73"/>
          <p:cNvSpPr>
            <a:spLocks noChangeArrowheads="1"/>
          </p:cNvSpPr>
          <p:nvPr/>
        </p:nvSpPr>
        <p:spPr bwMode="auto">
          <a:xfrm>
            <a:off x="4572000" y="5638800"/>
            <a:ext cx="1371600" cy="762000"/>
          </a:xfrm>
          <a:prstGeom prst="rect">
            <a:avLst/>
          </a:prstGeom>
          <a:solidFill>
            <a:srgbClr val="FF66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eaLnBrk="1" hangingPunct="1">
              <a:buNone/>
            </a:pPr>
            <a:r>
              <a:rPr lang="en-US" sz="1800" b="1" i="0" dirty="0">
                <a:latin typeface="Tahoma" pitchFamily="34" charset="0"/>
                <a:cs typeface="Arial" charset="0"/>
              </a:rPr>
              <a:t>Yes (2/3)</a:t>
            </a:r>
          </a:p>
        </p:txBody>
      </p:sp>
      <p:graphicFrame>
        <p:nvGraphicFramePr>
          <p:cNvPr id="233546" name="Group 7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23192534"/>
              </p:ext>
            </p:extLst>
          </p:nvPr>
        </p:nvGraphicFramePr>
        <p:xfrm>
          <a:off x="5972538" y="1531619"/>
          <a:ext cx="2895600" cy="4107181"/>
        </p:xfrm>
        <a:graphic>
          <a:graphicData uri="http://schemas.openxmlformats.org/drawingml/2006/table">
            <a:tbl>
              <a:tblPr/>
              <a:tblGrid>
                <a:gridCol w="289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99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Distance from Jalen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sqrt [(35-37)</a:t>
                      </a:r>
                      <a:r>
                        <a:rPr kumimoji="0" lang="en-US" sz="18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+(35-50)</a:t>
                      </a:r>
                      <a:r>
                        <a:rPr kumimoji="0" lang="en-US" sz="18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 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+(3-2)</a:t>
                      </a:r>
                      <a:r>
                        <a:rPr kumimoji="0" lang="en-US" sz="18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]=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15.16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8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sqrt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[(22-37)</a:t>
                      </a:r>
                      <a:r>
                        <a:rPr kumimoji="0" lang="en-US" sz="18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+(50-50)</a:t>
                      </a:r>
                      <a:r>
                        <a:rPr kumimoji="0" lang="en-US" sz="18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 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+(2-2)</a:t>
                      </a:r>
                      <a:r>
                        <a:rPr kumimoji="0" lang="en-US" sz="18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]=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15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72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sqrt [(63-37)</a:t>
                      </a:r>
                      <a:r>
                        <a:rPr kumimoji="0" lang="en-US" sz="18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+(200-50)</a:t>
                      </a:r>
                      <a:r>
                        <a:rPr kumimoji="0" lang="en-US" sz="18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 </a:t>
                      </a: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+(1-2)</a:t>
                      </a:r>
                      <a:r>
                        <a:rPr kumimoji="0" lang="en-US" sz="18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]=</a:t>
                      </a: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152.23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7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sqrt [(59-37)</a:t>
                      </a:r>
                      <a:r>
                        <a:rPr kumimoji="0" lang="en-US" sz="18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+(170-50)</a:t>
                      </a:r>
                      <a:r>
                        <a:rPr kumimoji="0" lang="en-US" sz="18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 </a:t>
                      </a: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+(1-2)</a:t>
                      </a:r>
                      <a:r>
                        <a:rPr kumimoji="0" lang="en-US" sz="18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]=</a:t>
                      </a: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122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sqrt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[(25-37)</a:t>
                      </a:r>
                      <a:r>
                        <a:rPr kumimoji="0" lang="en-US" sz="18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+(40-50)</a:t>
                      </a:r>
                      <a:r>
                        <a:rPr kumimoji="0" lang="en-US" sz="18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 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+(4-2)</a:t>
                      </a:r>
                      <a:r>
                        <a:rPr kumimoji="0" lang="en-US" sz="1800" b="0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]=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15.74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7" name="Rectangle 2"/>
          <p:cNvSpPr>
            <a:spLocks noGrp="1" noChangeArrowheads="1"/>
          </p:cNvSpPr>
          <p:nvPr>
            <p:ph type="title" sz="quarter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/>
              <a:t>Example: K=3</a:t>
            </a:r>
          </a:p>
        </p:txBody>
      </p:sp>
    </p:spTree>
    <p:extLst>
      <p:ext uri="{BB962C8B-B14F-4D97-AF65-F5344CB8AC3E}">
        <p14:creationId xmlns:p14="http://schemas.microsoft.com/office/powerpoint/2010/main" val="2050965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3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3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545" grpId="0" animBg="1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45B76A-E616-9DE6-CFD1-795952364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 questions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09E75A9-87F6-5CB7-2335-37B8AA12D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What k  is optimal?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if k=N?</a:t>
            </a:r>
          </a:p>
          <a:p>
            <a:endParaRPr lang="en-US" dirty="0"/>
          </a:p>
          <a:p>
            <a:r>
              <a:rPr lang="en-US" dirty="0"/>
              <a:t>What if k=1?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9852D8-3B7B-FB5A-2CDA-9A11FCFEDE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953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13080" y="2808289"/>
            <a:ext cx="8551898" cy="378442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1400" dirty="0"/>
              <a:t>Euclidean distance is often the default that is used for distances in software</a:t>
            </a:r>
          </a:p>
          <a:p>
            <a:pPr lvl="1"/>
            <a:r>
              <a:rPr lang="en-US" sz="1400" dirty="0"/>
              <a:t>BUT, they are very sensitive to the scale of the data used</a:t>
            </a:r>
          </a:p>
          <a:p>
            <a:pPr marL="0" indent="0">
              <a:buNone/>
            </a:pPr>
            <a:endParaRPr lang="en-US" sz="1400" dirty="0"/>
          </a:p>
          <a:p>
            <a:r>
              <a:rPr lang="en-US" sz="1400" dirty="0"/>
              <a:t>Distance (John, Rayshawn)=sqrt [(35-63)</a:t>
            </a:r>
            <a:r>
              <a:rPr lang="en-US" sz="1400" baseline="30000" dirty="0"/>
              <a:t>2 </a:t>
            </a:r>
            <a:r>
              <a:rPr lang="en-US" sz="1400" b="1" dirty="0"/>
              <a:t>+ (35,000-200,000)</a:t>
            </a:r>
            <a:r>
              <a:rPr lang="en-US" sz="1400" b="1" baseline="30000" dirty="0"/>
              <a:t>2</a:t>
            </a:r>
            <a:r>
              <a:rPr lang="en-US" sz="1400" b="1" dirty="0"/>
              <a:t> </a:t>
            </a:r>
            <a:r>
              <a:rPr lang="en-US" sz="1400" dirty="0"/>
              <a:t>+ (3-1)</a:t>
            </a:r>
            <a:r>
              <a:rPr lang="en-US" sz="1400" baseline="30000" dirty="0"/>
              <a:t>2</a:t>
            </a:r>
            <a:r>
              <a:rPr lang="en-US" sz="1400" dirty="0"/>
              <a:t>] </a:t>
            </a:r>
          </a:p>
          <a:p>
            <a:endParaRPr lang="en-US" sz="1400" dirty="0"/>
          </a:p>
          <a:p>
            <a:r>
              <a:rPr lang="en-US" sz="1400" dirty="0"/>
              <a:t>Distance between neighbors will be dominated by attributes with relatively large values</a:t>
            </a:r>
          </a:p>
          <a:p>
            <a:endParaRPr lang="en-US" sz="1400" dirty="0"/>
          </a:p>
          <a:p>
            <a:r>
              <a:rPr lang="en-US" sz="1400" dirty="0"/>
              <a:t>Goal: Each attribute should have the same “weight”</a:t>
            </a:r>
          </a:p>
          <a:p>
            <a:pPr marL="0" indent="0">
              <a:buNone/>
            </a:pPr>
            <a:endParaRPr lang="en-US" sz="1400" dirty="0"/>
          </a:p>
          <a:p>
            <a:r>
              <a:rPr lang="en-US" sz="1400" dirty="0"/>
              <a:t>Solution:   Normalize numeric variables – two standard ways to do this</a:t>
            </a:r>
          </a:p>
          <a:p>
            <a:pPr lvl="1"/>
            <a:r>
              <a:rPr lang="en-US" sz="1400" dirty="0"/>
              <a:t>Scale data between 0(min) and 1(max)</a:t>
            </a:r>
          </a:p>
          <a:p>
            <a:pPr lvl="1"/>
            <a:r>
              <a:rPr lang="en-US" sz="1400" dirty="0"/>
              <a:t>Create z-scores by subtracting mean and dividing by standard dev</a:t>
            </a:r>
          </a:p>
          <a:p>
            <a:pPr lvl="2"/>
            <a:r>
              <a:rPr lang="en-US" sz="1400" dirty="0"/>
              <a:t>New feature will have mean = 0 and </a:t>
            </a:r>
            <a:r>
              <a:rPr lang="en-US" sz="1400" dirty="0" err="1"/>
              <a:t>sd</a:t>
            </a:r>
            <a:r>
              <a:rPr lang="en-US" sz="1400" dirty="0"/>
              <a:t> =1</a:t>
            </a:r>
          </a:p>
          <a:p>
            <a:pPr lvl="1"/>
            <a:r>
              <a:rPr lang="en-US" sz="1400" dirty="0"/>
              <a:t>Consider log scale for skewed features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29600" cy="685482"/>
          </a:xfrm>
        </p:spPr>
        <p:txBody>
          <a:bodyPr/>
          <a:lstStyle/>
          <a:p>
            <a:r>
              <a:rPr lang="en-US" dirty="0"/>
              <a:t>Caution using Euclidean Distance</a:t>
            </a:r>
          </a:p>
        </p:txBody>
      </p:sp>
      <p:graphicFrame>
        <p:nvGraphicFramePr>
          <p:cNvPr id="10" name="Group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4672916"/>
              </p:ext>
            </p:extLst>
          </p:nvPr>
        </p:nvGraphicFramePr>
        <p:xfrm>
          <a:off x="1447800" y="975863"/>
          <a:ext cx="7391401" cy="1521592"/>
        </p:xfrm>
        <a:graphic>
          <a:graphicData uri="http://schemas.openxmlformats.org/drawingml/2006/table">
            <a:tbl>
              <a:tblPr/>
              <a:tblGrid>
                <a:gridCol w="19629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31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45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84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923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604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Customer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Income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No. credit cards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Response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23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John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27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Rayshawn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63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200K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Picture 1" descr="A cartoon of a person smiling&#10;&#10;Description automatically generated">
            <a:extLst>
              <a:ext uri="{FF2B5EF4-FFF2-40B4-BE49-F238E27FC236}">
                <a16:creationId xmlns:a16="http://schemas.microsoft.com/office/drawing/2014/main" id="{9045C0BD-F2DA-2813-0F58-398E8AB93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18" y="2130458"/>
            <a:ext cx="296523" cy="358987"/>
          </a:xfrm>
          <a:prstGeom prst="rect">
            <a:avLst/>
          </a:prstGeom>
        </p:spPr>
      </p:pic>
      <p:pic>
        <p:nvPicPr>
          <p:cNvPr id="3" name="Picture 2" descr="A cartoon of a person with a beard&#10;&#10;Description automatically generated">
            <a:extLst>
              <a:ext uri="{FF2B5EF4-FFF2-40B4-BE49-F238E27FC236}">
                <a16:creationId xmlns:a16="http://schemas.microsoft.com/office/drawing/2014/main" id="{D659D5B9-A693-0D10-7181-01DEC794B3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1" y="1613041"/>
            <a:ext cx="364913" cy="4204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E75C34-4060-3A75-6D7C-C517A1C9EBAB}"/>
              </a:ext>
            </a:extLst>
          </p:cNvPr>
          <p:cNvSpPr txBox="1"/>
          <p:nvPr/>
        </p:nvSpPr>
        <p:spPr>
          <a:xfrm>
            <a:off x="5268993" y="6161824"/>
            <a:ext cx="3570208" cy="430887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sz="1000" b="0" i="0" dirty="0">
                <a:solidFill>
                  <a:srgbClr val="0A0C1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sklearn.preprocessing</a:t>
            </a:r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 import</a:t>
            </a:r>
            <a:r>
              <a:rPr lang="en-US" sz="1000" b="0" i="0" dirty="0">
                <a:solidFill>
                  <a:srgbClr val="0A0C1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MinMaxScaler</a:t>
            </a:r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sz="1000" b="0" i="0" dirty="0">
                <a:solidFill>
                  <a:srgbClr val="0A0C1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sklearn.preprocessing</a:t>
            </a:r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 import</a:t>
            </a:r>
            <a:r>
              <a:rPr lang="en-US" sz="1000" b="0" i="0" dirty="0">
                <a:solidFill>
                  <a:srgbClr val="0A0C1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StandardScaler</a:t>
            </a:r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402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05AEA-E088-FEBD-AEEE-039F082D4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Min-Max Scaling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686BD-8A89-E8D4-951F-DCF2735EF02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5" name="Group 91">
            <a:extLst>
              <a:ext uri="{FF2B5EF4-FFF2-40B4-BE49-F238E27FC236}">
                <a16:creationId xmlns:a16="http://schemas.microsoft.com/office/drawing/2014/main" id="{D5935398-D407-6FE4-790E-C7030FE716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7566031"/>
              </p:ext>
            </p:extLst>
          </p:nvPr>
        </p:nvGraphicFramePr>
        <p:xfrm>
          <a:off x="1307101" y="2415982"/>
          <a:ext cx="6753013" cy="3264745"/>
        </p:xfrm>
        <a:graphic>
          <a:graphicData uri="http://schemas.openxmlformats.org/drawingml/2006/table">
            <a:tbl>
              <a:tblPr/>
              <a:tblGrid>
                <a:gridCol w="26531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12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220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465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90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Customer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Income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No.  cards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65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John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0.81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0.66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90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Charlene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0.91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0.33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0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Rayshawn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1.00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1.00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9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0.90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0.82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90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Nellie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0.73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0.03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1.00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48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Jalen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0.37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0.09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Arial" charset="0"/>
                        </a:rPr>
                        <a:t>0.33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826244D-5EBC-B923-BAAD-E9F68264C52B}"/>
              </a:ext>
            </a:extLst>
          </p:cNvPr>
          <p:cNvSpPr txBox="1"/>
          <p:nvPr/>
        </p:nvSpPr>
        <p:spPr>
          <a:xfrm>
            <a:off x="3095417" y="1081151"/>
            <a:ext cx="3176382" cy="701731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ctr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features now between 0-1</a:t>
            </a:r>
          </a:p>
          <a:p>
            <a:pPr marL="0" indent="0" algn="ctr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Have equal “influence”</a:t>
            </a:r>
          </a:p>
        </p:txBody>
      </p:sp>
    </p:spTree>
    <p:extLst>
      <p:ext uri="{BB962C8B-B14F-4D97-AF65-F5344CB8AC3E}">
        <p14:creationId xmlns:p14="http://schemas.microsoft.com/office/powerpoint/2010/main" val="2183558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D8CB2-5161-A2D9-BFD2-D12AC354E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Chapter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6C622-3FD2-56DE-9038-629E8898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021899"/>
            <a:ext cx="6270978" cy="5516252"/>
          </a:xfrm>
        </p:spPr>
        <p:txBody>
          <a:bodyPr/>
          <a:lstStyle/>
          <a:p>
            <a:r>
              <a:rPr lang="en-US" dirty="0"/>
              <a:t>Similarity</a:t>
            </a:r>
          </a:p>
          <a:p>
            <a:pPr lvl="1"/>
            <a:r>
              <a:rPr lang="en-US" dirty="0"/>
              <a:t>How to define similarity through data </a:t>
            </a:r>
          </a:p>
          <a:p>
            <a:r>
              <a:rPr lang="en-US" dirty="0"/>
              <a:t>K-Nearest Neighbors (</a:t>
            </a:r>
            <a:r>
              <a:rPr lang="en-US" dirty="0" err="1"/>
              <a:t>kNN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Using similarities to build a classifier</a:t>
            </a:r>
          </a:p>
          <a:p>
            <a:r>
              <a:rPr lang="en-US" dirty="0"/>
              <a:t>Clustering</a:t>
            </a:r>
          </a:p>
          <a:p>
            <a:pPr lvl="1"/>
            <a:r>
              <a:rPr lang="en-US" dirty="0"/>
              <a:t>Unsupervised learning using similarities to group data instances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DSB </a:t>
            </a:r>
          </a:p>
          <a:p>
            <a:pPr lvl="1"/>
            <a:r>
              <a:rPr lang="en-US" dirty="0"/>
              <a:t>Chapter 6 - Similarity, Neighbors and Clusters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 err="1"/>
              <a:t>Shmueli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Chapter 7 – k-Nearest Neighbors</a:t>
            </a:r>
          </a:p>
          <a:p>
            <a:pPr lvl="1"/>
            <a:r>
              <a:rPr lang="en-US" dirty="0"/>
              <a:t>Chapter 15 - Clustering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1DB78-EDD3-FED8-B85C-E4964652A3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B899FA-C6DB-008D-6772-9035AB52EC4A}"/>
              </a:ext>
            </a:extLst>
          </p:cNvPr>
          <p:cNvSpPr txBox="1"/>
          <p:nvPr/>
        </p:nvSpPr>
        <p:spPr>
          <a:xfrm>
            <a:off x="3005959" y="6138041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2" descr="data science meme">
            <a:extLst>
              <a:ext uri="{FF2B5EF4-FFF2-40B4-BE49-F238E27FC236}">
                <a16:creationId xmlns:a16="http://schemas.microsoft.com/office/drawing/2014/main" id="{EC8A2165-801D-60C1-D1FF-1534590A6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541" y="1021899"/>
            <a:ext cx="1720139" cy="2997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006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CDD8B-ED31-234C-6257-B6B3EFD8E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strengths/weaknesses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B5A72F6-F6BD-EA12-C4FE-6336471F61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0425" y="1403066"/>
            <a:ext cx="4265507" cy="4645021"/>
          </a:xfrm>
        </p:spPr>
        <p:txBody>
          <a:bodyPr/>
          <a:lstStyle/>
          <a:p>
            <a:r>
              <a:rPr lang="en-US" sz="1600" dirty="0">
                <a:solidFill>
                  <a:srgbClr val="0070C0"/>
                </a:solidFill>
              </a:rPr>
              <a:t>Simple to implement and use</a:t>
            </a:r>
          </a:p>
          <a:p>
            <a:endParaRPr lang="en-US" sz="1600" dirty="0">
              <a:solidFill>
                <a:srgbClr val="0070C0"/>
              </a:solidFill>
            </a:endParaRPr>
          </a:p>
          <a:p>
            <a:r>
              <a:rPr lang="en-US" sz="1600" dirty="0">
                <a:solidFill>
                  <a:srgbClr val="0070C0"/>
                </a:solidFill>
              </a:rPr>
              <a:t>Can be used with multiple-class targets</a:t>
            </a:r>
          </a:p>
          <a:p>
            <a:pPr marL="0" indent="0">
              <a:buNone/>
            </a:pPr>
            <a:endParaRPr lang="en-US" sz="1600" dirty="0">
              <a:solidFill>
                <a:srgbClr val="0070C0"/>
              </a:solidFill>
            </a:endParaRPr>
          </a:p>
          <a:p>
            <a:r>
              <a:rPr lang="en-US" sz="1600" dirty="0">
                <a:solidFill>
                  <a:srgbClr val="0070C0"/>
                </a:solidFill>
              </a:rPr>
              <a:t>Interpretable – easy to explain predictions</a:t>
            </a:r>
          </a:p>
          <a:p>
            <a:endParaRPr lang="en-US" sz="1600" dirty="0">
              <a:solidFill>
                <a:srgbClr val="0070C0"/>
              </a:solidFill>
            </a:endParaRPr>
          </a:p>
          <a:p>
            <a:r>
              <a:rPr lang="en-US" sz="1600" dirty="0">
                <a:solidFill>
                  <a:srgbClr val="0070C0"/>
                </a:solidFill>
              </a:rPr>
              <a:t>No model training steps! </a:t>
            </a:r>
          </a:p>
          <a:p>
            <a:endParaRPr lang="en-US" sz="1600" dirty="0">
              <a:solidFill>
                <a:srgbClr val="0070C0"/>
              </a:solidFill>
            </a:endParaRPr>
          </a:p>
          <a:p>
            <a:r>
              <a:rPr lang="en-US" sz="1600" dirty="0">
                <a:solidFill>
                  <a:srgbClr val="0070C0"/>
                </a:solidFill>
              </a:rPr>
              <a:t>easy to ‘update’</a:t>
            </a:r>
          </a:p>
          <a:p>
            <a:pPr marL="0" indent="0">
              <a:buNone/>
            </a:pPr>
            <a:endParaRPr lang="en-US" sz="1600" dirty="0">
              <a:solidFill>
                <a:srgbClr val="0070C0"/>
              </a:solidFill>
            </a:endParaRPr>
          </a:p>
          <a:p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6F3D26-8093-4202-CE02-8558605D7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8070" y="1403066"/>
            <a:ext cx="4116493" cy="4616230"/>
          </a:xfrm>
        </p:spPr>
        <p:txBody>
          <a:bodyPr/>
          <a:lstStyle/>
          <a:p>
            <a:r>
              <a:rPr lang="en-US" sz="1600" dirty="0">
                <a:solidFill>
                  <a:srgbClr val="C00000"/>
                </a:solidFill>
              </a:rPr>
              <a:t>Not as computationally efficient as other classification models</a:t>
            </a:r>
          </a:p>
          <a:p>
            <a:pPr marL="0" indent="0">
              <a:buNone/>
            </a:pPr>
            <a:endParaRPr lang="en-US" sz="1600" dirty="0">
              <a:solidFill>
                <a:srgbClr val="C00000"/>
              </a:solidFill>
            </a:endParaRPr>
          </a:p>
          <a:p>
            <a:r>
              <a:rPr lang="en-US" sz="1600" dirty="0">
                <a:solidFill>
                  <a:srgbClr val="C00000"/>
                </a:solidFill>
              </a:rPr>
              <a:t>Results are dependent on distance function and scaling</a:t>
            </a:r>
          </a:p>
          <a:p>
            <a:endParaRPr lang="en-US" sz="1600" dirty="0">
              <a:solidFill>
                <a:srgbClr val="C00000"/>
              </a:solidFill>
            </a:endParaRPr>
          </a:p>
          <a:p>
            <a:r>
              <a:rPr lang="en-US" sz="1600" dirty="0">
                <a:solidFill>
                  <a:srgbClr val="C00000"/>
                </a:solidFill>
              </a:rPr>
              <a:t>Typically, not the ‘best’ model in terms of performance</a:t>
            </a:r>
          </a:p>
          <a:p>
            <a:endParaRPr lang="en-US" sz="1600" dirty="0">
              <a:solidFill>
                <a:srgbClr val="C00000"/>
              </a:solidFill>
            </a:endParaRPr>
          </a:p>
          <a:p>
            <a:r>
              <a:rPr lang="en-US" sz="1600" dirty="0">
                <a:solidFill>
                  <a:srgbClr val="C00000"/>
                </a:solidFill>
              </a:rPr>
              <a:t>Probability estimates less useful (precise) than other methods</a:t>
            </a:r>
          </a:p>
          <a:p>
            <a:pPr marL="0" indent="0">
              <a:buNone/>
            </a:pPr>
            <a:endParaRPr lang="en-US" sz="1600" dirty="0">
              <a:solidFill>
                <a:srgbClr val="C00000"/>
              </a:solidFill>
            </a:endParaRPr>
          </a:p>
          <a:p>
            <a:r>
              <a:rPr lang="en-US" sz="1600" dirty="0">
                <a:solidFill>
                  <a:srgbClr val="C00000"/>
                </a:solidFill>
              </a:rPr>
              <a:t>Choice of k is important and not always obvious</a:t>
            </a:r>
          </a:p>
          <a:p>
            <a:endParaRPr lang="en-US" sz="1600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rgbClr val="C00000"/>
              </a:solidFill>
            </a:endParaRPr>
          </a:p>
          <a:p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6CF9B1-BE9C-FA68-3936-0CFFEDEA8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20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D71033-662D-EB00-1408-E5CB084E8F42}"/>
              </a:ext>
            </a:extLst>
          </p:cNvPr>
          <p:cNvSpPr txBox="1"/>
          <p:nvPr/>
        </p:nvSpPr>
        <p:spPr>
          <a:xfrm>
            <a:off x="2448477" y="6135516"/>
            <a:ext cx="3981195" cy="276999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n-US" sz="1200" b="0" i="0" u="sng" dirty="0" err="1">
                <a:solidFill>
                  <a:srgbClr val="0056B3"/>
                </a:solidFill>
                <a:effectLst/>
                <a:highlight>
                  <a:srgbClr val="CDE8EF"/>
                </a:highlight>
                <a:latin typeface="Consolas" panose="020B0609020204030204" pitchFamily="49" charset="0"/>
                <a:cs typeface="Consolas" panose="020B0609020204030204" pitchFamily="49" charset="0"/>
                <a:hlinkClick r:id="rId2" tooltip="sklearn.neighbors"/>
              </a:rPr>
              <a:t>sklearn.neighbors</a:t>
            </a:r>
            <a:r>
              <a:rPr lang="en-US" sz="1200" b="0" i="0" dirty="0" err="1">
                <a:solidFill>
                  <a:srgbClr val="212529"/>
                </a:solidFill>
                <a:effectLst/>
                <a:highlight>
                  <a:srgbClr val="CDE8E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.KNeighborsClassifier</a:t>
            </a:r>
            <a:endParaRPr lang="en-US" sz="1200" b="0" i="0" dirty="0">
              <a:solidFill>
                <a:srgbClr val="212529"/>
              </a:solidFill>
              <a:effectLst/>
              <a:highlight>
                <a:srgbClr val="CDE8E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165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3C943-53C1-881F-DC3D-4351C5BA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vs. trees for classification</a:t>
            </a:r>
          </a:p>
        </p:txBody>
      </p:sp>
      <p:pic>
        <p:nvPicPr>
          <p:cNvPr id="6" name="Content Placeholder 5" descr="A group of people with text and symbols&#10;&#10;Description automatically generated with medium confidence">
            <a:extLst>
              <a:ext uri="{FF2B5EF4-FFF2-40B4-BE49-F238E27FC236}">
                <a16:creationId xmlns:a16="http://schemas.microsoft.com/office/drawing/2014/main" id="{A49C8B1D-DE2E-9301-9333-CFCF0D36B8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3947" y="2214880"/>
            <a:ext cx="3334806" cy="160527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291278-1A10-0BFA-C6A8-FF6E385D91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21</a:t>
            </a:fld>
            <a:endParaRPr lang="en-US"/>
          </a:p>
        </p:txBody>
      </p:sp>
      <p:pic>
        <p:nvPicPr>
          <p:cNvPr id="7" name="Content Placeholder 5" descr="A diagram of a work flow&#10;&#10;Description automatically generated">
            <a:extLst>
              <a:ext uri="{FF2B5EF4-FFF2-40B4-BE49-F238E27FC236}">
                <a16:creationId xmlns:a16="http://schemas.microsoft.com/office/drawing/2014/main" id="{D8B12B06-BC92-DE79-D833-3920D0A195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4683760" y="1719720"/>
            <a:ext cx="4348480" cy="2792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BC16049-0F88-95F3-22E9-F4EBFC1C5554}"/>
              </a:ext>
            </a:extLst>
          </p:cNvPr>
          <p:cNvCxnSpPr>
            <a:cxnSpLocks/>
          </p:cNvCxnSpPr>
          <p:nvPr/>
        </p:nvCxnSpPr>
        <p:spPr bwMode="auto">
          <a:xfrm>
            <a:off x="4368800" y="1314027"/>
            <a:ext cx="47413" cy="3556000"/>
          </a:xfrm>
          <a:prstGeom prst="line">
            <a:avLst/>
          </a:prstGeom>
          <a:ln w="38100">
            <a:prstDash val="sysDash"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3C1F0C5-F0B9-EE12-3868-803C6214088A}"/>
              </a:ext>
            </a:extLst>
          </p:cNvPr>
          <p:cNvSpPr txBox="1"/>
          <p:nvPr/>
        </p:nvSpPr>
        <p:spPr>
          <a:xfrm>
            <a:off x="596472" y="5091816"/>
            <a:ext cx="3412281" cy="70788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interpretable rules about how features impact target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93676F-AA2E-E331-748B-AFDC48A1F287}"/>
              </a:ext>
            </a:extLst>
          </p:cNvPr>
          <p:cNvSpPr txBox="1"/>
          <p:nvPr/>
        </p:nvSpPr>
        <p:spPr>
          <a:xfrm>
            <a:off x="2551671" y="913917"/>
            <a:ext cx="40406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Both easy to interpret, work well..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1C7A06-023D-49D0-D860-57844674CCC7}"/>
              </a:ext>
            </a:extLst>
          </p:cNvPr>
          <p:cNvSpPr txBox="1"/>
          <p:nvPr/>
        </p:nvSpPr>
        <p:spPr>
          <a:xfrm>
            <a:off x="5135249" y="5024620"/>
            <a:ext cx="3412281" cy="83099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 cases (or small 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perterbations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 input) could have big impact on predictions</a:t>
            </a:r>
          </a:p>
        </p:txBody>
      </p:sp>
    </p:spTree>
    <p:extLst>
      <p:ext uri="{BB962C8B-B14F-4D97-AF65-F5344CB8AC3E}">
        <p14:creationId xmlns:p14="http://schemas.microsoft.com/office/powerpoint/2010/main" val="35530121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>
          <a:xfrm>
            <a:off x="395415" y="266700"/>
            <a:ext cx="8229600" cy="635000"/>
          </a:xfrm>
        </p:spPr>
        <p:txBody>
          <a:bodyPr>
            <a:noAutofit/>
          </a:bodyPr>
          <a:lstStyle/>
          <a:p>
            <a:pPr eaLnBrk="1" hangingPunct="1">
              <a:defRPr/>
            </a:pPr>
            <a:r>
              <a:rPr lang="en-US" dirty="0"/>
              <a:t>Geometric interpretation</a:t>
            </a:r>
          </a:p>
        </p:txBody>
      </p:sp>
      <p:sp>
        <p:nvSpPr>
          <p:cNvPr id="23555" name="Line 3"/>
          <p:cNvSpPr>
            <a:spLocks noChangeShapeType="1"/>
          </p:cNvSpPr>
          <p:nvPr/>
        </p:nvSpPr>
        <p:spPr bwMode="auto">
          <a:xfrm>
            <a:off x="838200" y="1905000"/>
            <a:ext cx="0" cy="3429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56" name="Line 4"/>
          <p:cNvSpPr>
            <a:spLocks noChangeShapeType="1"/>
          </p:cNvSpPr>
          <p:nvPr/>
        </p:nvSpPr>
        <p:spPr bwMode="auto">
          <a:xfrm>
            <a:off x="838200" y="5334000"/>
            <a:ext cx="4876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57" name="Text Box 5"/>
          <p:cNvSpPr txBox="1">
            <a:spLocks noChangeArrowheads="1"/>
          </p:cNvSpPr>
          <p:nvPr/>
        </p:nvSpPr>
        <p:spPr bwMode="auto">
          <a:xfrm>
            <a:off x="4821238" y="5486400"/>
            <a:ext cx="77688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rtl="1" eaLnBrk="1" hangingPunct="1">
              <a:buNone/>
            </a:pPr>
            <a:r>
              <a:rPr lang="en-US" sz="1400" i="0" dirty="0">
                <a:latin typeface="Tahoma" pitchFamily="34" charset="0"/>
                <a:cs typeface="Arial" charset="0"/>
              </a:rPr>
              <a:t>Income</a:t>
            </a:r>
          </a:p>
        </p:txBody>
      </p:sp>
      <p:sp>
        <p:nvSpPr>
          <p:cNvPr id="23558" name="Text Box 6"/>
          <p:cNvSpPr txBox="1">
            <a:spLocks noChangeArrowheads="1"/>
          </p:cNvSpPr>
          <p:nvPr/>
        </p:nvSpPr>
        <p:spPr bwMode="auto">
          <a:xfrm>
            <a:off x="152400" y="2438400"/>
            <a:ext cx="48603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rtl="1" eaLnBrk="1" hangingPunct="1">
              <a:buNone/>
            </a:pPr>
            <a:r>
              <a:rPr lang="en-US" sz="1400" i="0" dirty="0">
                <a:latin typeface="Tahoma" pitchFamily="34" charset="0"/>
                <a:cs typeface="Arial" charset="0"/>
              </a:rPr>
              <a:t>Age</a:t>
            </a:r>
          </a:p>
        </p:txBody>
      </p:sp>
      <p:sp>
        <p:nvSpPr>
          <p:cNvPr id="23559" name="Line 7"/>
          <p:cNvSpPr>
            <a:spLocks noChangeShapeType="1"/>
          </p:cNvSpPr>
          <p:nvPr/>
        </p:nvSpPr>
        <p:spPr bwMode="auto">
          <a:xfrm>
            <a:off x="5105400" y="21336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60" name="Line 8"/>
          <p:cNvSpPr>
            <a:spLocks noChangeShapeType="1"/>
          </p:cNvSpPr>
          <p:nvPr/>
        </p:nvSpPr>
        <p:spPr bwMode="auto">
          <a:xfrm>
            <a:off x="5257800" y="19812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61" name="Line 9"/>
          <p:cNvSpPr>
            <a:spLocks noChangeShapeType="1"/>
          </p:cNvSpPr>
          <p:nvPr/>
        </p:nvSpPr>
        <p:spPr bwMode="auto">
          <a:xfrm>
            <a:off x="4953000" y="27432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62" name="Line 10"/>
          <p:cNvSpPr>
            <a:spLocks noChangeShapeType="1"/>
          </p:cNvSpPr>
          <p:nvPr/>
        </p:nvSpPr>
        <p:spPr bwMode="auto">
          <a:xfrm>
            <a:off x="5105400" y="25908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63" name="Line 11"/>
          <p:cNvSpPr>
            <a:spLocks noChangeShapeType="1"/>
          </p:cNvSpPr>
          <p:nvPr/>
        </p:nvSpPr>
        <p:spPr bwMode="auto">
          <a:xfrm>
            <a:off x="3962400" y="27432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64" name="Line 12"/>
          <p:cNvSpPr>
            <a:spLocks noChangeShapeType="1"/>
          </p:cNvSpPr>
          <p:nvPr/>
        </p:nvSpPr>
        <p:spPr bwMode="auto">
          <a:xfrm>
            <a:off x="4114800" y="25908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65" name="Line 13"/>
          <p:cNvSpPr>
            <a:spLocks noChangeShapeType="1"/>
          </p:cNvSpPr>
          <p:nvPr/>
        </p:nvSpPr>
        <p:spPr bwMode="auto">
          <a:xfrm>
            <a:off x="4495800" y="22860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66" name="Line 14"/>
          <p:cNvSpPr>
            <a:spLocks noChangeShapeType="1"/>
          </p:cNvSpPr>
          <p:nvPr/>
        </p:nvSpPr>
        <p:spPr bwMode="auto">
          <a:xfrm>
            <a:off x="4648200" y="21336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67" name="Line 15"/>
          <p:cNvSpPr>
            <a:spLocks noChangeShapeType="1"/>
          </p:cNvSpPr>
          <p:nvPr/>
        </p:nvSpPr>
        <p:spPr bwMode="auto">
          <a:xfrm>
            <a:off x="5257800" y="25146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68" name="Line 16"/>
          <p:cNvSpPr>
            <a:spLocks noChangeShapeType="1"/>
          </p:cNvSpPr>
          <p:nvPr/>
        </p:nvSpPr>
        <p:spPr bwMode="auto">
          <a:xfrm>
            <a:off x="5410200" y="23622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69" name="Line 17"/>
          <p:cNvSpPr>
            <a:spLocks noChangeShapeType="1"/>
          </p:cNvSpPr>
          <p:nvPr/>
        </p:nvSpPr>
        <p:spPr bwMode="auto">
          <a:xfrm>
            <a:off x="5257800" y="31242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70" name="Line 18"/>
          <p:cNvSpPr>
            <a:spLocks noChangeShapeType="1"/>
          </p:cNvSpPr>
          <p:nvPr/>
        </p:nvSpPr>
        <p:spPr bwMode="auto">
          <a:xfrm>
            <a:off x="5410200" y="29718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71" name="Line 19"/>
          <p:cNvSpPr>
            <a:spLocks noChangeShapeType="1"/>
          </p:cNvSpPr>
          <p:nvPr/>
        </p:nvSpPr>
        <p:spPr bwMode="auto">
          <a:xfrm>
            <a:off x="3581400" y="22860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72" name="Line 20"/>
          <p:cNvSpPr>
            <a:spLocks noChangeShapeType="1"/>
          </p:cNvSpPr>
          <p:nvPr/>
        </p:nvSpPr>
        <p:spPr bwMode="auto">
          <a:xfrm>
            <a:off x="3733800" y="21336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73" name="Line 21"/>
          <p:cNvSpPr>
            <a:spLocks noChangeShapeType="1"/>
          </p:cNvSpPr>
          <p:nvPr/>
        </p:nvSpPr>
        <p:spPr bwMode="auto">
          <a:xfrm>
            <a:off x="4419600" y="30480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74" name="Line 22"/>
          <p:cNvSpPr>
            <a:spLocks noChangeShapeType="1"/>
          </p:cNvSpPr>
          <p:nvPr/>
        </p:nvSpPr>
        <p:spPr bwMode="auto">
          <a:xfrm>
            <a:off x="4572000" y="28956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75" name="Line 23"/>
          <p:cNvSpPr>
            <a:spLocks noChangeShapeType="1"/>
          </p:cNvSpPr>
          <p:nvPr/>
        </p:nvSpPr>
        <p:spPr bwMode="auto">
          <a:xfrm>
            <a:off x="4114800" y="19050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76" name="Line 24"/>
          <p:cNvSpPr>
            <a:spLocks noChangeShapeType="1"/>
          </p:cNvSpPr>
          <p:nvPr/>
        </p:nvSpPr>
        <p:spPr bwMode="auto">
          <a:xfrm>
            <a:off x="4267200" y="17526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77" name="Oval 25"/>
          <p:cNvSpPr>
            <a:spLocks noChangeArrowheads="1"/>
          </p:cNvSpPr>
          <p:nvPr/>
        </p:nvSpPr>
        <p:spPr bwMode="auto">
          <a:xfrm>
            <a:off x="2438400" y="4114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3578" name="Group 26"/>
          <p:cNvGrpSpPr>
            <a:grpSpLocks/>
          </p:cNvGrpSpPr>
          <p:nvPr/>
        </p:nvGrpSpPr>
        <p:grpSpPr bwMode="auto">
          <a:xfrm>
            <a:off x="2590800" y="2819400"/>
            <a:ext cx="304800" cy="304800"/>
            <a:chOff x="2880" y="2160"/>
            <a:chExt cx="192" cy="192"/>
          </a:xfrm>
        </p:grpSpPr>
        <p:sp>
          <p:nvSpPr>
            <p:cNvPr id="23616" name="Line 27"/>
            <p:cNvSpPr>
              <a:spLocks noChangeShapeType="1"/>
            </p:cNvSpPr>
            <p:nvPr/>
          </p:nvSpPr>
          <p:spPr bwMode="auto">
            <a:xfrm>
              <a:off x="2880" y="2256"/>
              <a:ext cx="192" cy="0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17" name="Line 28"/>
            <p:cNvSpPr>
              <a:spLocks noChangeShapeType="1"/>
            </p:cNvSpPr>
            <p:nvPr/>
          </p:nvSpPr>
          <p:spPr bwMode="auto">
            <a:xfrm>
              <a:off x="2976" y="2160"/>
              <a:ext cx="0" cy="192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3579" name="Group 29"/>
          <p:cNvGrpSpPr>
            <a:grpSpLocks/>
          </p:cNvGrpSpPr>
          <p:nvPr/>
        </p:nvGrpSpPr>
        <p:grpSpPr bwMode="auto">
          <a:xfrm>
            <a:off x="3657600" y="3581400"/>
            <a:ext cx="304800" cy="304800"/>
            <a:chOff x="2880" y="2160"/>
            <a:chExt cx="192" cy="192"/>
          </a:xfrm>
        </p:grpSpPr>
        <p:sp>
          <p:nvSpPr>
            <p:cNvPr id="23614" name="Line 30"/>
            <p:cNvSpPr>
              <a:spLocks noChangeShapeType="1"/>
            </p:cNvSpPr>
            <p:nvPr/>
          </p:nvSpPr>
          <p:spPr bwMode="auto">
            <a:xfrm>
              <a:off x="2880" y="2256"/>
              <a:ext cx="192" cy="0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15" name="Line 31"/>
            <p:cNvSpPr>
              <a:spLocks noChangeShapeType="1"/>
            </p:cNvSpPr>
            <p:nvPr/>
          </p:nvSpPr>
          <p:spPr bwMode="auto">
            <a:xfrm>
              <a:off x="2976" y="2160"/>
              <a:ext cx="0" cy="192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3580" name="Group 32"/>
          <p:cNvGrpSpPr>
            <a:grpSpLocks/>
          </p:cNvGrpSpPr>
          <p:nvPr/>
        </p:nvGrpSpPr>
        <p:grpSpPr bwMode="auto">
          <a:xfrm>
            <a:off x="3429000" y="2743200"/>
            <a:ext cx="304800" cy="304800"/>
            <a:chOff x="2880" y="2160"/>
            <a:chExt cx="192" cy="192"/>
          </a:xfrm>
        </p:grpSpPr>
        <p:sp>
          <p:nvSpPr>
            <p:cNvPr id="23612" name="Line 33"/>
            <p:cNvSpPr>
              <a:spLocks noChangeShapeType="1"/>
            </p:cNvSpPr>
            <p:nvPr/>
          </p:nvSpPr>
          <p:spPr bwMode="auto">
            <a:xfrm>
              <a:off x="2880" y="2256"/>
              <a:ext cx="192" cy="0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13" name="Line 34"/>
            <p:cNvSpPr>
              <a:spLocks noChangeShapeType="1"/>
            </p:cNvSpPr>
            <p:nvPr/>
          </p:nvSpPr>
          <p:spPr bwMode="auto">
            <a:xfrm>
              <a:off x="2976" y="2160"/>
              <a:ext cx="0" cy="192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81" name="Oval 35"/>
          <p:cNvSpPr>
            <a:spLocks noChangeArrowheads="1"/>
          </p:cNvSpPr>
          <p:nvPr/>
        </p:nvSpPr>
        <p:spPr bwMode="auto">
          <a:xfrm>
            <a:off x="2743200" y="31242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82" name="Oval 36"/>
          <p:cNvSpPr>
            <a:spLocks noChangeArrowheads="1"/>
          </p:cNvSpPr>
          <p:nvPr/>
        </p:nvSpPr>
        <p:spPr bwMode="auto">
          <a:xfrm>
            <a:off x="2743200" y="45720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83" name="Oval 37"/>
          <p:cNvSpPr>
            <a:spLocks noChangeArrowheads="1"/>
          </p:cNvSpPr>
          <p:nvPr/>
        </p:nvSpPr>
        <p:spPr bwMode="auto">
          <a:xfrm>
            <a:off x="2667000" y="35814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84" name="Oval 38"/>
          <p:cNvSpPr>
            <a:spLocks noChangeArrowheads="1"/>
          </p:cNvSpPr>
          <p:nvPr/>
        </p:nvSpPr>
        <p:spPr bwMode="auto">
          <a:xfrm>
            <a:off x="2133600" y="28956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85" name="Oval 39"/>
          <p:cNvSpPr>
            <a:spLocks noChangeArrowheads="1"/>
          </p:cNvSpPr>
          <p:nvPr/>
        </p:nvSpPr>
        <p:spPr bwMode="auto">
          <a:xfrm>
            <a:off x="5257800" y="4114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86" name="Oval 40"/>
          <p:cNvSpPr>
            <a:spLocks noChangeArrowheads="1"/>
          </p:cNvSpPr>
          <p:nvPr/>
        </p:nvSpPr>
        <p:spPr bwMode="auto">
          <a:xfrm>
            <a:off x="1981200" y="4876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87" name="Oval 41"/>
          <p:cNvSpPr>
            <a:spLocks noChangeArrowheads="1"/>
          </p:cNvSpPr>
          <p:nvPr/>
        </p:nvSpPr>
        <p:spPr bwMode="auto">
          <a:xfrm>
            <a:off x="1600200" y="47244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88" name="Oval 42"/>
          <p:cNvSpPr>
            <a:spLocks noChangeArrowheads="1"/>
          </p:cNvSpPr>
          <p:nvPr/>
        </p:nvSpPr>
        <p:spPr bwMode="auto">
          <a:xfrm>
            <a:off x="1981200" y="35814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89" name="Oval 43"/>
          <p:cNvSpPr>
            <a:spLocks noChangeArrowheads="1"/>
          </p:cNvSpPr>
          <p:nvPr/>
        </p:nvSpPr>
        <p:spPr bwMode="auto">
          <a:xfrm>
            <a:off x="1371600" y="4114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3590" name="Group 44"/>
          <p:cNvGrpSpPr>
            <a:grpSpLocks/>
          </p:cNvGrpSpPr>
          <p:nvPr/>
        </p:nvGrpSpPr>
        <p:grpSpPr bwMode="auto">
          <a:xfrm>
            <a:off x="3352800" y="3276600"/>
            <a:ext cx="304800" cy="304800"/>
            <a:chOff x="2880" y="2160"/>
            <a:chExt cx="192" cy="192"/>
          </a:xfrm>
        </p:grpSpPr>
        <p:sp>
          <p:nvSpPr>
            <p:cNvPr id="23610" name="Line 45"/>
            <p:cNvSpPr>
              <a:spLocks noChangeShapeType="1"/>
            </p:cNvSpPr>
            <p:nvPr/>
          </p:nvSpPr>
          <p:spPr bwMode="auto">
            <a:xfrm>
              <a:off x="2880" y="2256"/>
              <a:ext cx="192" cy="0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11" name="Line 46"/>
            <p:cNvSpPr>
              <a:spLocks noChangeShapeType="1"/>
            </p:cNvSpPr>
            <p:nvPr/>
          </p:nvSpPr>
          <p:spPr bwMode="auto">
            <a:xfrm>
              <a:off x="2976" y="2160"/>
              <a:ext cx="0" cy="192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91" name="Text Box 53"/>
          <p:cNvSpPr txBox="1">
            <a:spLocks noChangeArrowheads="1"/>
          </p:cNvSpPr>
          <p:nvPr/>
        </p:nvSpPr>
        <p:spPr bwMode="auto">
          <a:xfrm>
            <a:off x="2841625" y="5348288"/>
            <a:ext cx="58381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rtl="1" eaLnBrk="1" hangingPunct="1">
              <a:buNone/>
            </a:pPr>
            <a:r>
              <a:rPr lang="en-US" sz="1400" i="0" dirty="0">
                <a:latin typeface="Tahoma" pitchFamily="34" charset="0"/>
                <a:cs typeface="Arial" charset="0"/>
              </a:rPr>
              <a:t>100K</a:t>
            </a:r>
          </a:p>
        </p:txBody>
      </p:sp>
      <p:sp>
        <p:nvSpPr>
          <p:cNvPr id="23592" name="Text Box 54"/>
          <p:cNvSpPr txBox="1">
            <a:spLocks noChangeArrowheads="1"/>
          </p:cNvSpPr>
          <p:nvPr/>
        </p:nvSpPr>
        <p:spPr bwMode="auto">
          <a:xfrm>
            <a:off x="284163" y="3276600"/>
            <a:ext cx="38023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rtl="1" eaLnBrk="1" hangingPunct="1">
              <a:buNone/>
            </a:pPr>
            <a:r>
              <a:rPr lang="en-US" sz="1400" i="0" dirty="0">
                <a:latin typeface="Tahoma" pitchFamily="34" charset="0"/>
                <a:cs typeface="Arial" charset="0"/>
              </a:rPr>
              <a:t>40</a:t>
            </a:r>
          </a:p>
        </p:txBody>
      </p:sp>
      <p:sp>
        <p:nvSpPr>
          <p:cNvPr id="23593" name="Line 55"/>
          <p:cNvSpPr>
            <a:spLocks noChangeShapeType="1"/>
          </p:cNvSpPr>
          <p:nvPr/>
        </p:nvSpPr>
        <p:spPr bwMode="auto">
          <a:xfrm>
            <a:off x="3200400" y="5257800"/>
            <a:ext cx="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94" name="Line 56"/>
          <p:cNvSpPr>
            <a:spLocks noChangeShapeType="1"/>
          </p:cNvSpPr>
          <p:nvPr/>
        </p:nvSpPr>
        <p:spPr bwMode="auto">
          <a:xfrm>
            <a:off x="762000" y="3429000"/>
            <a:ext cx="22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3595" name="Oval 57"/>
          <p:cNvSpPr>
            <a:spLocks noChangeArrowheads="1"/>
          </p:cNvSpPr>
          <p:nvPr/>
        </p:nvSpPr>
        <p:spPr bwMode="auto">
          <a:xfrm>
            <a:off x="3733800" y="4114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96" name="Oval 58"/>
          <p:cNvSpPr>
            <a:spLocks noChangeArrowheads="1"/>
          </p:cNvSpPr>
          <p:nvPr/>
        </p:nvSpPr>
        <p:spPr bwMode="auto">
          <a:xfrm>
            <a:off x="4495800" y="40386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97" name="Oval 59"/>
          <p:cNvSpPr>
            <a:spLocks noChangeArrowheads="1"/>
          </p:cNvSpPr>
          <p:nvPr/>
        </p:nvSpPr>
        <p:spPr bwMode="auto">
          <a:xfrm>
            <a:off x="5334000" y="4876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98" name="Oval 60"/>
          <p:cNvSpPr>
            <a:spLocks noChangeArrowheads="1"/>
          </p:cNvSpPr>
          <p:nvPr/>
        </p:nvSpPr>
        <p:spPr bwMode="auto">
          <a:xfrm>
            <a:off x="2590800" y="2590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99" name="Oval 61"/>
          <p:cNvSpPr>
            <a:spLocks noChangeArrowheads="1"/>
          </p:cNvSpPr>
          <p:nvPr/>
        </p:nvSpPr>
        <p:spPr bwMode="auto">
          <a:xfrm>
            <a:off x="4800600" y="42672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600" name="Oval 62"/>
          <p:cNvSpPr>
            <a:spLocks noChangeArrowheads="1"/>
          </p:cNvSpPr>
          <p:nvPr/>
        </p:nvSpPr>
        <p:spPr bwMode="auto">
          <a:xfrm>
            <a:off x="3429000" y="45720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3601" name="Group 63"/>
          <p:cNvGrpSpPr>
            <a:grpSpLocks/>
          </p:cNvGrpSpPr>
          <p:nvPr/>
        </p:nvGrpSpPr>
        <p:grpSpPr bwMode="auto">
          <a:xfrm>
            <a:off x="4876800" y="3429000"/>
            <a:ext cx="304800" cy="304800"/>
            <a:chOff x="2880" y="2160"/>
            <a:chExt cx="192" cy="192"/>
          </a:xfrm>
        </p:grpSpPr>
        <p:sp>
          <p:nvSpPr>
            <p:cNvPr id="23608" name="Line 64"/>
            <p:cNvSpPr>
              <a:spLocks noChangeShapeType="1"/>
            </p:cNvSpPr>
            <p:nvPr/>
          </p:nvSpPr>
          <p:spPr bwMode="auto">
            <a:xfrm>
              <a:off x="2880" y="2256"/>
              <a:ext cx="192" cy="0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09" name="Line 65"/>
            <p:cNvSpPr>
              <a:spLocks noChangeShapeType="1"/>
            </p:cNvSpPr>
            <p:nvPr/>
          </p:nvSpPr>
          <p:spPr bwMode="auto">
            <a:xfrm>
              <a:off x="2976" y="2160"/>
              <a:ext cx="0" cy="192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603" name="Oval 70"/>
          <p:cNvSpPr>
            <a:spLocks noChangeArrowheads="1"/>
          </p:cNvSpPr>
          <p:nvPr/>
        </p:nvSpPr>
        <p:spPr bwMode="auto">
          <a:xfrm>
            <a:off x="5791200" y="38862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604" name="Oval 71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605" name="Oval 72"/>
          <p:cNvSpPr>
            <a:spLocks noChangeArrowheads="1"/>
          </p:cNvSpPr>
          <p:nvPr/>
        </p:nvSpPr>
        <p:spPr bwMode="auto">
          <a:xfrm>
            <a:off x="4876800" y="47244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473" name="Line 73"/>
          <p:cNvSpPr>
            <a:spLocks noChangeShapeType="1"/>
          </p:cNvSpPr>
          <p:nvPr/>
        </p:nvSpPr>
        <p:spPr bwMode="auto">
          <a:xfrm flipV="1">
            <a:off x="3200400" y="1600200"/>
            <a:ext cx="0" cy="3733800"/>
          </a:xfrm>
          <a:prstGeom prst="line">
            <a:avLst/>
          </a:prstGeom>
          <a:noFill/>
          <a:ln w="38100">
            <a:solidFill>
              <a:srgbClr val="FF0000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474" name="Line 74"/>
          <p:cNvSpPr>
            <a:spLocks noChangeShapeType="1"/>
          </p:cNvSpPr>
          <p:nvPr/>
        </p:nvSpPr>
        <p:spPr bwMode="auto">
          <a:xfrm>
            <a:off x="3200400" y="3810000"/>
            <a:ext cx="2895600" cy="0"/>
          </a:xfrm>
          <a:prstGeom prst="line">
            <a:avLst/>
          </a:prstGeom>
          <a:noFill/>
          <a:ln w="28575">
            <a:solidFill>
              <a:srgbClr val="FF0000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98DE02-C2DB-A912-193D-11733145446E}"/>
              </a:ext>
            </a:extLst>
          </p:cNvPr>
          <p:cNvSpPr txBox="1"/>
          <p:nvPr/>
        </p:nvSpPr>
        <p:spPr>
          <a:xfrm>
            <a:off x="4516987" y="4552890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207D9C-8D9A-8133-60E8-8BAA42634F0C}"/>
              </a:ext>
            </a:extLst>
          </p:cNvPr>
          <p:cNvSpPr txBox="1"/>
          <p:nvPr/>
        </p:nvSpPr>
        <p:spPr>
          <a:xfrm>
            <a:off x="5306335" y="3305144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3C6ACD-8012-D7C6-F99A-0D164C3D92E6}"/>
              </a:ext>
            </a:extLst>
          </p:cNvPr>
          <p:cNvSpPr txBox="1"/>
          <p:nvPr/>
        </p:nvSpPr>
        <p:spPr>
          <a:xfrm>
            <a:off x="2674752" y="2667000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3B084B-B3A3-018E-AC70-478449F6CFFD}"/>
              </a:ext>
            </a:extLst>
          </p:cNvPr>
          <p:cNvSpPr txBox="1"/>
          <p:nvPr/>
        </p:nvSpPr>
        <p:spPr>
          <a:xfrm>
            <a:off x="6387802" y="2718137"/>
            <a:ext cx="2567088" cy="101566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would you classify these X values?</a:t>
            </a:r>
          </a:p>
        </p:txBody>
      </p:sp>
    </p:spTree>
    <p:extLst>
      <p:ext uri="{BB962C8B-B14F-4D97-AF65-F5344CB8AC3E}">
        <p14:creationId xmlns:p14="http://schemas.microsoft.com/office/powerpoint/2010/main" val="338860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73" grpId="0" animBg="1"/>
      <p:bldP spid="10247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508000"/>
            <a:ext cx="8229600" cy="635000"/>
          </a:xfrm>
        </p:spPr>
        <p:txBody>
          <a:bodyPr>
            <a:noAutofit/>
          </a:bodyPr>
          <a:lstStyle/>
          <a:p>
            <a:pPr eaLnBrk="1" hangingPunct="1">
              <a:defRPr/>
            </a:pPr>
            <a:r>
              <a:rPr lang="en-US" sz="3200" dirty="0"/>
              <a:t>How does a 1-nearest-neighbor classifier partition the space?</a:t>
            </a:r>
          </a:p>
        </p:txBody>
      </p:sp>
      <p:sp>
        <p:nvSpPr>
          <p:cNvPr id="24579" name="Line 3"/>
          <p:cNvSpPr>
            <a:spLocks noChangeShapeType="1"/>
          </p:cNvSpPr>
          <p:nvPr/>
        </p:nvSpPr>
        <p:spPr bwMode="auto">
          <a:xfrm>
            <a:off x="838200" y="1905000"/>
            <a:ext cx="0" cy="3429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80" name="Line 4"/>
          <p:cNvSpPr>
            <a:spLocks noChangeShapeType="1"/>
          </p:cNvSpPr>
          <p:nvPr/>
        </p:nvSpPr>
        <p:spPr bwMode="auto">
          <a:xfrm>
            <a:off x="838200" y="5334000"/>
            <a:ext cx="4876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81" name="Text Box 5"/>
          <p:cNvSpPr txBox="1">
            <a:spLocks noChangeArrowheads="1"/>
          </p:cNvSpPr>
          <p:nvPr/>
        </p:nvSpPr>
        <p:spPr bwMode="auto">
          <a:xfrm>
            <a:off x="4821238" y="5486400"/>
            <a:ext cx="77688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rtl="1" eaLnBrk="1" hangingPunct="1">
              <a:buNone/>
            </a:pPr>
            <a:r>
              <a:rPr lang="en-US" sz="1400" i="0">
                <a:latin typeface="Tahoma" pitchFamily="34" charset="0"/>
                <a:cs typeface="Arial" charset="0"/>
              </a:rPr>
              <a:t>Income</a:t>
            </a:r>
          </a:p>
        </p:txBody>
      </p:sp>
      <p:sp>
        <p:nvSpPr>
          <p:cNvPr id="24582" name="Text Box 6"/>
          <p:cNvSpPr txBox="1">
            <a:spLocks noChangeArrowheads="1"/>
          </p:cNvSpPr>
          <p:nvPr/>
        </p:nvSpPr>
        <p:spPr bwMode="auto">
          <a:xfrm>
            <a:off x="152400" y="2438400"/>
            <a:ext cx="48603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rtl="1" eaLnBrk="1" hangingPunct="1">
              <a:buNone/>
            </a:pPr>
            <a:r>
              <a:rPr lang="en-US" sz="1400" i="0">
                <a:latin typeface="Tahoma" pitchFamily="34" charset="0"/>
                <a:cs typeface="Arial" charset="0"/>
              </a:rPr>
              <a:t>Age</a:t>
            </a:r>
          </a:p>
        </p:txBody>
      </p:sp>
      <p:sp>
        <p:nvSpPr>
          <p:cNvPr id="24583" name="Line 7"/>
          <p:cNvSpPr>
            <a:spLocks noChangeShapeType="1"/>
          </p:cNvSpPr>
          <p:nvPr/>
        </p:nvSpPr>
        <p:spPr bwMode="auto">
          <a:xfrm>
            <a:off x="5105400" y="21336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84" name="Line 8"/>
          <p:cNvSpPr>
            <a:spLocks noChangeShapeType="1"/>
          </p:cNvSpPr>
          <p:nvPr/>
        </p:nvSpPr>
        <p:spPr bwMode="auto">
          <a:xfrm>
            <a:off x="5257800" y="19812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85" name="Line 9"/>
          <p:cNvSpPr>
            <a:spLocks noChangeShapeType="1"/>
          </p:cNvSpPr>
          <p:nvPr/>
        </p:nvSpPr>
        <p:spPr bwMode="auto">
          <a:xfrm>
            <a:off x="4953000" y="27432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86" name="Line 10"/>
          <p:cNvSpPr>
            <a:spLocks noChangeShapeType="1"/>
          </p:cNvSpPr>
          <p:nvPr/>
        </p:nvSpPr>
        <p:spPr bwMode="auto">
          <a:xfrm>
            <a:off x="5105400" y="25908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87" name="Line 11"/>
          <p:cNvSpPr>
            <a:spLocks noChangeShapeType="1"/>
          </p:cNvSpPr>
          <p:nvPr/>
        </p:nvSpPr>
        <p:spPr bwMode="auto">
          <a:xfrm>
            <a:off x="3962400" y="27432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88" name="Line 12"/>
          <p:cNvSpPr>
            <a:spLocks noChangeShapeType="1"/>
          </p:cNvSpPr>
          <p:nvPr/>
        </p:nvSpPr>
        <p:spPr bwMode="auto">
          <a:xfrm>
            <a:off x="4114800" y="25908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89" name="Line 13"/>
          <p:cNvSpPr>
            <a:spLocks noChangeShapeType="1"/>
          </p:cNvSpPr>
          <p:nvPr/>
        </p:nvSpPr>
        <p:spPr bwMode="auto">
          <a:xfrm>
            <a:off x="4495800" y="22860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90" name="Line 14"/>
          <p:cNvSpPr>
            <a:spLocks noChangeShapeType="1"/>
          </p:cNvSpPr>
          <p:nvPr/>
        </p:nvSpPr>
        <p:spPr bwMode="auto">
          <a:xfrm>
            <a:off x="4648200" y="21336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91" name="Line 15"/>
          <p:cNvSpPr>
            <a:spLocks noChangeShapeType="1"/>
          </p:cNvSpPr>
          <p:nvPr/>
        </p:nvSpPr>
        <p:spPr bwMode="auto">
          <a:xfrm>
            <a:off x="5257800" y="25146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92" name="Line 16"/>
          <p:cNvSpPr>
            <a:spLocks noChangeShapeType="1"/>
          </p:cNvSpPr>
          <p:nvPr/>
        </p:nvSpPr>
        <p:spPr bwMode="auto">
          <a:xfrm>
            <a:off x="5410200" y="23622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93" name="Line 17"/>
          <p:cNvSpPr>
            <a:spLocks noChangeShapeType="1"/>
          </p:cNvSpPr>
          <p:nvPr/>
        </p:nvSpPr>
        <p:spPr bwMode="auto">
          <a:xfrm>
            <a:off x="5257800" y="31242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94" name="Line 18"/>
          <p:cNvSpPr>
            <a:spLocks noChangeShapeType="1"/>
          </p:cNvSpPr>
          <p:nvPr/>
        </p:nvSpPr>
        <p:spPr bwMode="auto">
          <a:xfrm>
            <a:off x="5410200" y="29718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95" name="Line 19"/>
          <p:cNvSpPr>
            <a:spLocks noChangeShapeType="1"/>
          </p:cNvSpPr>
          <p:nvPr/>
        </p:nvSpPr>
        <p:spPr bwMode="auto">
          <a:xfrm>
            <a:off x="3581400" y="22860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96" name="Line 20"/>
          <p:cNvSpPr>
            <a:spLocks noChangeShapeType="1"/>
          </p:cNvSpPr>
          <p:nvPr/>
        </p:nvSpPr>
        <p:spPr bwMode="auto">
          <a:xfrm>
            <a:off x="3733800" y="21336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97" name="Line 21"/>
          <p:cNvSpPr>
            <a:spLocks noChangeShapeType="1"/>
          </p:cNvSpPr>
          <p:nvPr/>
        </p:nvSpPr>
        <p:spPr bwMode="auto">
          <a:xfrm>
            <a:off x="4419600" y="30480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98" name="Line 22"/>
          <p:cNvSpPr>
            <a:spLocks noChangeShapeType="1"/>
          </p:cNvSpPr>
          <p:nvPr/>
        </p:nvSpPr>
        <p:spPr bwMode="auto">
          <a:xfrm>
            <a:off x="4572000" y="28956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99" name="Line 23"/>
          <p:cNvSpPr>
            <a:spLocks noChangeShapeType="1"/>
          </p:cNvSpPr>
          <p:nvPr/>
        </p:nvSpPr>
        <p:spPr bwMode="auto">
          <a:xfrm>
            <a:off x="4114800" y="1905000"/>
            <a:ext cx="304800" cy="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600" name="Line 24"/>
          <p:cNvSpPr>
            <a:spLocks noChangeShapeType="1"/>
          </p:cNvSpPr>
          <p:nvPr/>
        </p:nvSpPr>
        <p:spPr bwMode="auto">
          <a:xfrm>
            <a:off x="4267200" y="1752600"/>
            <a:ext cx="0" cy="304800"/>
          </a:xfrm>
          <a:prstGeom prst="line">
            <a:avLst/>
          </a:prstGeom>
          <a:noFill/>
          <a:ln w="9525">
            <a:solidFill>
              <a:srgbClr val="FF99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601" name="Oval 25"/>
          <p:cNvSpPr>
            <a:spLocks noChangeArrowheads="1"/>
          </p:cNvSpPr>
          <p:nvPr/>
        </p:nvSpPr>
        <p:spPr bwMode="auto">
          <a:xfrm>
            <a:off x="2438400" y="4114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4602" name="Group 26"/>
          <p:cNvGrpSpPr>
            <a:grpSpLocks/>
          </p:cNvGrpSpPr>
          <p:nvPr/>
        </p:nvGrpSpPr>
        <p:grpSpPr bwMode="auto">
          <a:xfrm>
            <a:off x="2590800" y="2819400"/>
            <a:ext cx="304800" cy="304800"/>
            <a:chOff x="2880" y="2160"/>
            <a:chExt cx="192" cy="192"/>
          </a:xfrm>
        </p:grpSpPr>
        <p:sp>
          <p:nvSpPr>
            <p:cNvPr id="24650" name="Line 27"/>
            <p:cNvSpPr>
              <a:spLocks noChangeShapeType="1"/>
            </p:cNvSpPr>
            <p:nvPr/>
          </p:nvSpPr>
          <p:spPr bwMode="auto">
            <a:xfrm>
              <a:off x="2880" y="2256"/>
              <a:ext cx="192" cy="0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51" name="Line 28"/>
            <p:cNvSpPr>
              <a:spLocks noChangeShapeType="1"/>
            </p:cNvSpPr>
            <p:nvPr/>
          </p:nvSpPr>
          <p:spPr bwMode="auto">
            <a:xfrm>
              <a:off x="2976" y="2160"/>
              <a:ext cx="0" cy="192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603" name="Group 29"/>
          <p:cNvGrpSpPr>
            <a:grpSpLocks/>
          </p:cNvGrpSpPr>
          <p:nvPr/>
        </p:nvGrpSpPr>
        <p:grpSpPr bwMode="auto">
          <a:xfrm>
            <a:off x="3657600" y="3581400"/>
            <a:ext cx="304800" cy="304800"/>
            <a:chOff x="2880" y="2160"/>
            <a:chExt cx="192" cy="192"/>
          </a:xfrm>
        </p:grpSpPr>
        <p:sp>
          <p:nvSpPr>
            <p:cNvPr id="24648" name="Line 30"/>
            <p:cNvSpPr>
              <a:spLocks noChangeShapeType="1"/>
            </p:cNvSpPr>
            <p:nvPr/>
          </p:nvSpPr>
          <p:spPr bwMode="auto">
            <a:xfrm>
              <a:off x="2880" y="2256"/>
              <a:ext cx="192" cy="0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9" name="Line 31"/>
            <p:cNvSpPr>
              <a:spLocks noChangeShapeType="1"/>
            </p:cNvSpPr>
            <p:nvPr/>
          </p:nvSpPr>
          <p:spPr bwMode="auto">
            <a:xfrm>
              <a:off x="2976" y="2160"/>
              <a:ext cx="0" cy="192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604" name="Group 32"/>
          <p:cNvGrpSpPr>
            <a:grpSpLocks/>
          </p:cNvGrpSpPr>
          <p:nvPr/>
        </p:nvGrpSpPr>
        <p:grpSpPr bwMode="auto">
          <a:xfrm>
            <a:off x="3429000" y="2743200"/>
            <a:ext cx="304800" cy="304800"/>
            <a:chOff x="2880" y="2160"/>
            <a:chExt cx="192" cy="192"/>
          </a:xfrm>
        </p:grpSpPr>
        <p:sp>
          <p:nvSpPr>
            <p:cNvPr id="24646" name="Line 33"/>
            <p:cNvSpPr>
              <a:spLocks noChangeShapeType="1"/>
            </p:cNvSpPr>
            <p:nvPr/>
          </p:nvSpPr>
          <p:spPr bwMode="auto">
            <a:xfrm>
              <a:off x="2880" y="2256"/>
              <a:ext cx="192" cy="0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7" name="Line 34"/>
            <p:cNvSpPr>
              <a:spLocks noChangeShapeType="1"/>
            </p:cNvSpPr>
            <p:nvPr/>
          </p:nvSpPr>
          <p:spPr bwMode="auto">
            <a:xfrm>
              <a:off x="2976" y="2160"/>
              <a:ext cx="0" cy="192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605" name="Oval 35"/>
          <p:cNvSpPr>
            <a:spLocks noChangeArrowheads="1"/>
          </p:cNvSpPr>
          <p:nvPr/>
        </p:nvSpPr>
        <p:spPr bwMode="auto">
          <a:xfrm>
            <a:off x="2743200" y="31242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06" name="Oval 36"/>
          <p:cNvSpPr>
            <a:spLocks noChangeArrowheads="1"/>
          </p:cNvSpPr>
          <p:nvPr/>
        </p:nvSpPr>
        <p:spPr bwMode="auto">
          <a:xfrm>
            <a:off x="2743200" y="45720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07" name="Oval 37"/>
          <p:cNvSpPr>
            <a:spLocks noChangeArrowheads="1"/>
          </p:cNvSpPr>
          <p:nvPr/>
        </p:nvSpPr>
        <p:spPr bwMode="auto">
          <a:xfrm>
            <a:off x="2667000" y="35814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08" name="Oval 38"/>
          <p:cNvSpPr>
            <a:spLocks noChangeArrowheads="1"/>
          </p:cNvSpPr>
          <p:nvPr/>
        </p:nvSpPr>
        <p:spPr bwMode="auto">
          <a:xfrm>
            <a:off x="2133600" y="28956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09" name="Oval 39"/>
          <p:cNvSpPr>
            <a:spLocks noChangeArrowheads="1"/>
          </p:cNvSpPr>
          <p:nvPr/>
        </p:nvSpPr>
        <p:spPr bwMode="auto">
          <a:xfrm>
            <a:off x="5257800" y="4114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10" name="Oval 40"/>
          <p:cNvSpPr>
            <a:spLocks noChangeArrowheads="1"/>
          </p:cNvSpPr>
          <p:nvPr/>
        </p:nvSpPr>
        <p:spPr bwMode="auto">
          <a:xfrm>
            <a:off x="1981200" y="4876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11" name="Oval 41"/>
          <p:cNvSpPr>
            <a:spLocks noChangeArrowheads="1"/>
          </p:cNvSpPr>
          <p:nvPr/>
        </p:nvSpPr>
        <p:spPr bwMode="auto">
          <a:xfrm>
            <a:off x="1600200" y="47244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12" name="Oval 42"/>
          <p:cNvSpPr>
            <a:spLocks noChangeArrowheads="1"/>
          </p:cNvSpPr>
          <p:nvPr/>
        </p:nvSpPr>
        <p:spPr bwMode="auto">
          <a:xfrm>
            <a:off x="1981200" y="35814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13" name="Oval 43"/>
          <p:cNvSpPr>
            <a:spLocks noChangeArrowheads="1"/>
          </p:cNvSpPr>
          <p:nvPr/>
        </p:nvSpPr>
        <p:spPr bwMode="auto">
          <a:xfrm>
            <a:off x="1371600" y="4114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4614" name="Group 44"/>
          <p:cNvGrpSpPr>
            <a:grpSpLocks/>
          </p:cNvGrpSpPr>
          <p:nvPr/>
        </p:nvGrpSpPr>
        <p:grpSpPr bwMode="auto">
          <a:xfrm>
            <a:off x="3352800" y="3276600"/>
            <a:ext cx="304800" cy="304800"/>
            <a:chOff x="2880" y="2160"/>
            <a:chExt cx="192" cy="192"/>
          </a:xfrm>
        </p:grpSpPr>
        <p:sp>
          <p:nvSpPr>
            <p:cNvPr id="24644" name="Line 45"/>
            <p:cNvSpPr>
              <a:spLocks noChangeShapeType="1"/>
            </p:cNvSpPr>
            <p:nvPr/>
          </p:nvSpPr>
          <p:spPr bwMode="auto">
            <a:xfrm>
              <a:off x="2880" y="2256"/>
              <a:ext cx="192" cy="0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5" name="Line 46"/>
            <p:cNvSpPr>
              <a:spLocks noChangeShapeType="1"/>
            </p:cNvSpPr>
            <p:nvPr/>
          </p:nvSpPr>
          <p:spPr bwMode="auto">
            <a:xfrm>
              <a:off x="2976" y="2160"/>
              <a:ext cx="0" cy="192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615" name="Text Box 53"/>
          <p:cNvSpPr txBox="1">
            <a:spLocks noChangeArrowheads="1"/>
          </p:cNvSpPr>
          <p:nvPr/>
        </p:nvSpPr>
        <p:spPr bwMode="auto">
          <a:xfrm>
            <a:off x="2841625" y="5348288"/>
            <a:ext cx="58381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rtl="1" eaLnBrk="1" hangingPunct="1">
              <a:buNone/>
            </a:pPr>
            <a:r>
              <a:rPr lang="en-US" sz="1400" i="0">
                <a:latin typeface="Tahoma" pitchFamily="34" charset="0"/>
                <a:cs typeface="Arial" charset="0"/>
              </a:rPr>
              <a:t>100K</a:t>
            </a:r>
          </a:p>
        </p:txBody>
      </p:sp>
      <p:sp>
        <p:nvSpPr>
          <p:cNvPr id="24616" name="Text Box 54"/>
          <p:cNvSpPr txBox="1">
            <a:spLocks noChangeArrowheads="1"/>
          </p:cNvSpPr>
          <p:nvPr/>
        </p:nvSpPr>
        <p:spPr bwMode="auto">
          <a:xfrm>
            <a:off x="284163" y="3276600"/>
            <a:ext cx="38023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rtl="1" eaLnBrk="1" hangingPunct="1">
              <a:buNone/>
            </a:pPr>
            <a:r>
              <a:rPr lang="en-US" sz="1400" i="0" dirty="0">
                <a:latin typeface="Tahoma" pitchFamily="34" charset="0"/>
                <a:cs typeface="Arial" charset="0"/>
              </a:rPr>
              <a:t>40</a:t>
            </a:r>
          </a:p>
        </p:txBody>
      </p:sp>
      <p:sp>
        <p:nvSpPr>
          <p:cNvPr id="24617" name="Line 55"/>
          <p:cNvSpPr>
            <a:spLocks noChangeShapeType="1"/>
          </p:cNvSpPr>
          <p:nvPr/>
        </p:nvSpPr>
        <p:spPr bwMode="auto">
          <a:xfrm>
            <a:off x="3200400" y="5257800"/>
            <a:ext cx="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618" name="Line 56"/>
          <p:cNvSpPr>
            <a:spLocks noChangeShapeType="1"/>
          </p:cNvSpPr>
          <p:nvPr/>
        </p:nvSpPr>
        <p:spPr bwMode="auto">
          <a:xfrm>
            <a:off x="762000" y="3429000"/>
            <a:ext cx="22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619" name="Oval 57"/>
          <p:cNvSpPr>
            <a:spLocks noChangeArrowheads="1"/>
          </p:cNvSpPr>
          <p:nvPr/>
        </p:nvSpPr>
        <p:spPr bwMode="auto">
          <a:xfrm>
            <a:off x="3733800" y="4114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20" name="Oval 58"/>
          <p:cNvSpPr>
            <a:spLocks noChangeArrowheads="1"/>
          </p:cNvSpPr>
          <p:nvPr/>
        </p:nvSpPr>
        <p:spPr bwMode="auto">
          <a:xfrm>
            <a:off x="4495800" y="40386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21" name="Oval 59"/>
          <p:cNvSpPr>
            <a:spLocks noChangeArrowheads="1"/>
          </p:cNvSpPr>
          <p:nvPr/>
        </p:nvSpPr>
        <p:spPr bwMode="auto">
          <a:xfrm>
            <a:off x="5334000" y="4876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22" name="Oval 60"/>
          <p:cNvSpPr>
            <a:spLocks noChangeArrowheads="1"/>
          </p:cNvSpPr>
          <p:nvPr/>
        </p:nvSpPr>
        <p:spPr bwMode="auto">
          <a:xfrm>
            <a:off x="2590800" y="25908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23" name="Oval 61"/>
          <p:cNvSpPr>
            <a:spLocks noChangeArrowheads="1"/>
          </p:cNvSpPr>
          <p:nvPr/>
        </p:nvSpPr>
        <p:spPr bwMode="auto">
          <a:xfrm>
            <a:off x="4800600" y="42672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24" name="Oval 62"/>
          <p:cNvSpPr>
            <a:spLocks noChangeArrowheads="1"/>
          </p:cNvSpPr>
          <p:nvPr/>
        </p:nvSpPr>
        <p:spPr bwMode="auto">
          <a:xfrm>
            <a:off x="3429000" y="45720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4625" name="Group 63"/>
          <p:cNvGrpSpPr>
            <a:grpSpLocks/>
          </p:cNvGrpSpPr>
          <p:nvPr/>
        </p:nvGrpSpPr>
        <p:grpSpPr bwMode="auto">
          <a:xfrm>
            <a:off x="4876800" y="3429000"/>
            <a:ext cx="304800" cy="304800"/>
            <a:chOff x="2880" y="2160"/>
            <a:chExt cx="192" cy="192"/>
          </a:xfrm>
        </p:grpSpPr>
        <p:sp>
          <p:nvSpPr>
            <p:cNvPr id="24642" name="Line 64"/>
            <p:cNvSpPr>
              <a:spLocks noChangeShapeType="1"/>
            </p:cNvSpPr>
            <p:nvPr/>
          </p:nvSpPr>
          <p:spPr bwMode="auto">
            <a:xfrm>
              <a:off x="2880" y="2256"/>
              <a:ext cx="192" cy="0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3" name="Line 65"/>
            <p:cNvSpPr>
              <a:spLocks noChangeShapeType="1"/>
            </p:cNvSpPr>
            <p:nvPr/>
          </p:nvSpPr>
          <p:spPr bwMode="auto">
            <a:xfrm>
              <a:off x="2976" y="2160"/>
              <a:ext cx="0" cy="192"/>
            </a:xfrm>
            <a:prstGeom prst="line">
              <a:avLst/>
            </a:prstGeom>
            <a:noFill/>
            <a:ln w="9525">
              <a:solidFill>
                <a:srgbClr val="FF99CC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626" name="Oval 66"/>
          <p:cNvSpPr>
            <a:spLocks noChangeArrowheads="1"/>
          </p:cNvSpPr>
          <p:nvPr/>
        </p:nvSpPr>
        <p:spPr bwMode="auto">
          <a:xfrm>
            <a:off x="5791200" y="38862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27" name="Oval 67"/>
          <p:cNvSpPr>
            <a:spLocks noChangeArrowheads="1"/>
          </p:cNvSpPr>
          <p:nvPr/>
        </p:nvSpPr>
        <p:spPr bwMode="auto">
          <a:xfrm>
            <a:off x="5105400" y="45720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28" name="Oval 68"/>
          <p:cNvSpPr>
            <a:spLocks noChangeArrowheads="1"/>
          </p:cNvSpPr>
          <p:nvPr/>
        </p:nvSpPr>
        <p:spPr bwMode="auto">
          <a:xfrm>
            <a:off x="4876800" y="4724400"/>
            <a:ext cx="152400" cy="1524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629" name="Line 69"/>
          <p:cNvSpPr>
            <a:spLocks noChangeShapeType="1"/>
          </p:cNvSpPr>
          <p:nvPr/>
        </p:nvSpPr>
        <p:spPr bwMode="auto">
          <a:xfrm>
            <a:off x="2514600" y="3124200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7" name="Group 70"/>
          <p:cNvGrpSpPr>
            <a:grpSpLocks/>
          </p:cNvGrpSpPr>
          <p:nvPr/>
        </p:nvGrpSpPr>
        <p:grpSpPr bwMode="auto">
          <a:xfrm>
            <a:off x="2438400" y="1447800"/>
            <a:ext cx="3429000" cy="2590800"/>
            <a:chOff x="1536" y="912"/>
            <a:chExt cx="2160" cy="1632"/>
          </a:xfrm>
        </p:grpSpPr>
        <p:sp>
          <p:nvSpPr>
            <p:cNvPr id="24631" name="Line 71"/>
            <p:cNvSpPr>
              <a:spLocks noChangeShapeType="1"/>
            </p:cNvSpPr>
            <p:nvPr/>
          </p:nvSpPr>
          <p:spPr bwMode="auto">
            <a:xfrm>
              <a:off x="1824" y="912"/>
              <a:ext cx="192" cy="62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2" name="Line 72"/>
            <p:cNvSpPr>
              <a:spLocks noChangeShapeType="1"/>
            </p:cNvSpPr>
            <p:nvPr/>
          </p:nvSpPr>
          <p:spPr bwMode="auto">
            <a:xfrm flipH="1">
              <a:off x="1536" y="1536"/>
              <a:ext cx="480" cy="38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3" name="Line 73"/>
            <p:cNvSpPr>
              <a:spLocks noChangeShapeType="1"/>
            </p:cNvSpPr>
            <p:nvPr/>
          </p:nvSpPr>
          <p:spPr bwMode="auto">
            <a:xfrm>
              <a:off x="1536" y="1920"/>
              <a:ext cx="96" cy="9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4" name="Line 74"/>
            <p:cNvSpPr>
              <a:spLocks noChangeShapeType="1"/>
            </p:cNvSpPr>
            <p:nvPr/>
          </p:nvSpPr>
          <p:spPr bwMode="auto">
            <a:xfrm flipV="1">
              <a:off x="1632" y="1824"/>
              <a:ext cx="288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5" name="Line 75"/>
            <p:cNvSpPr>
              <a:spLocks noChangeShapeType="1"/>
            </p:cNvSpPr>
            <p:nvPr/>
          </p:nvSpPr>
          <p:spPr bwMode="auto">
            <a:xfrm>
              <a:off x="1920" y="1824"/>
              <a:ext cx="96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6" name="Line 76"/>
            <p:cNvSpPr>
              <a:spLocks noChangeShapeType="1"/>
            </p:cNvSpPr>
            <p:nvPr/>
          </p:nvSpPr>
          <p:spPr bwMode="auto">
            <a:xfrm>
              <a:off x="2016" y="2016"/>
              <a:ext cx="0" cy="33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7" name="Line 77"/>
            <p:cNvSpPr>
              <a:spLocks noChangeShapeType="1"/>
            </p:cNvSpPr>
            <p:nvPr/>
          </p:nvSpPr>
          <p:spPr bwMode="auto">
            <a:xfrm>
              <a:off x="2016" y="2352"/>
              <a:ext cx="576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8" name="Line 78"/>
            <p:cNvSpPr>
              <a:spLocks noChangeShapeType="1"/>
            </p:cNvSpPr>
            <p:nvPr/>
          </p:nvSpPr>
          <p:spPr bwMode="auto">
            <a:xfrm flipV="1">
              <a:off x="2592" y="2304"/>
              <a:ext cx="192" cy="24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9" name="Line 79"/>
            <p:cNvSpPr>
              <a:spLocks noChangeShapeType="1"/>
            </p:cNvSpPr>
            <p:nvPr/>
          </p:nvSpPr>
          <p:spPr bwMode="auto">
            <a:xfrm>
              <a:off x="2784" y="2304"/>
              <a:ext cx="144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0" name="Line 80"/>
            <p:cNvSpPr>
              <a:spLocks noChangeShapeType="1"/>
            </p:cNvSpPr>
            <p:nvPr/>
          </p:nvSpPr>
          <p:spPr bwMode="auto">
            <a:xfrm>
              <a:off x="2928" y="2304"/>
              <a:ext cx="192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1" name="Line 81"/>
            <p:cNvSpPr>
              <a:spLocks noChangeShapeType="1"/>
            </p:cNvSpPr>
            <p:nvPr/>
          </p:nvSpPr>
          <p:spPr bwMode="auto">
            <a:xfrm flipV="1">
              <a:off x="3120" y="2160"/>
              <a:ext cx="576" cy="33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344F6E3-098E-0BEA-3D51-5FC3E90E2140}"/>
              </a:ext>
            </a:extLst>
          </p:cNvPr>
          <p:cNvSpPr txBox="1"/>
          <p:nvPr/>
        </p:nvSpPr>
        <p:spPr>
          <a:xfrm>
            <a:off x="6400799" y="2669902"/>
            <a:ext cx="2667001" cy="101566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Question: Which is more complex, higher or lower k??</a:t>
            </a:r>
          </a:p>
        </p:txBody>
      </p:sp>
    </p:spTree>
    <p:extLst>
      <p:ext uri="{BB962C8B-B14F-4D97-AF65-F5344CB8AC3E}">
        <p14:creationId xmlns:p14="http://schemas.microsoft.com/office/powerpoint/2010/main" val="1950838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36CC5-1914-65FC-2094-E6B17EA79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– Decision Boundaries</a:t>
            </a:r>
          </a:p>
        </p:txBody>
      </p:sp>
      <p:pic>
        <p:nvPicPr>
          <p:cNvPr id="6" name="Content Placeholder 5" descr="A green circle with orange and blue dots&#10;&#10;Description automatically generated">
            <a:extLst>
              <a:ext uri="{FF2B5EF4-FFF2-40B4-BE49-F238E27FC236}">
                <a16:creationId xmlns:a16="http://schemas.microsoft.com/office/drawing/2014/main" id="{08B69834-8C45-FE73-6B4B-AC8451F80B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1937" y="1290108"/>
            <a:ext cx="2809796" cy="327587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7B6423-1B1D-64D1-B26F-8FC19360A1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24</a:t>
            </a:fld>
            <a:endParaRPr lang="en-US"/>
          </a:p>
        </p:txBody>
      </p:sp>
      <p:pic>
        <p:nvPicPr>
          <p:cNvPr id="8" name="Picture 7" descr="A drawing of a face&#10;&#10;Description automatically generated">
            <a:extLst>
              <a:ext uri="{FF2B5EF4-FFF2-40B4-BE49-F238E27FC236}">
                <a16:creationId xmlns:a16="http://schemas.microsoft.com/office/drawing/2014/main" id="{2FF5F08F-5228-4DDC-D5EE-AFF84BEA7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0244" y="1290107"/>
            <a:ext cx="2846254" cy="32758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788DA30-7B95-52EA-1FF5-2F23D3370FCC}"/>
              </a:ext>
            </a:extLst>
          </p:cNvPr>
          <p:cNvSpPr txBox="1"/>
          <p:nvPr/>
        </p:nvSpPr>
        <p:spPr>
          <a:xfrm>
            <a:off x="1354344" y="4876800"/>
            <a:ext cx="2744982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k=3 nearest neighbors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56EEDC-0BB0-4475-4E8F-FB5AF845589A}"/>
              </a:ext>
            </a:extLst>
          </p:cNvPr>
          <p:cNvSpPr txBox="1"/>
          <p:nvPr/>
        </p:nvSpPr>
        <p:spPr>
          <a:xfrm>
            <a:off x="5044676" y="4876800"/>
            <a:ext cx="3195811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Decision boundary for k=3</a:t>
            </a:r>
          </a:p>
        </p:txBody>
      </p:sp>
    </p:spTree>
    <p:extLst>
      <p:ext uri="{BB962C8B-B14F-4D97-AF65-F5344CB8AC3E}">
        <p14:creationId xmlns:p14="http://schemas.microsoft.com/office/powerpoint/2010/main" val="147212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BE828-244F-EEF1-677D-01EC1376C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and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CF625-BA49-8AEF-928D-FE9BEB3AA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267" y="5479986"/>
            <a:ext cx="5604934" cy="835122"/>
          </a:xfrm>
        </p:spPr>
        <p:txBody>
          <a:bodyPr/>
          <a:lstStyle/>
          <a:p>
            <a:r>
              <a:rPr lang="en-US" dirty="0"/>
              <a:t>K is a complexity parameter </a:t>
            </a:r>
          </a:p>
          <a:p>
            <a:pPr lvl="1"/>
            <a:r>
              <a:rPr lang="en-US" dirty="0"/>
              <a:t>Small k tends to overfit the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ABBD04-2416-9B79-CB80-00EFDAFE86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25</a:t>
            </a:fld>
            <a:endParaRPr lang="en-US"/>
          </a:p>
        </p:txBody>
      </p:sp>
      <p:pic>
        <p:nvPicPr>
          <p:cNvPr id="8" name="Picture 7" descr="A map of a river&#10;&#10;Description automatically generated with medium confidence">
            <a:extLst>
              <a:ext uri="{FF2B5EF4-FFF2-40B4-BE49-F238E27FC236}">
                <a16:creationId xmlns:a16="http://schemas.microsoft.com/office/drawing/2014/main" id="{CC8B7E13-3413-278B-A8A4-22AF5D5A4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306" y="1001184"/>
            <a:ext cx="3340100" cy="3721100"/>
          </a:xfrm>
          <a:prstGeom prst="rect">
            <a:avLst/>
          </a:prstGeom>
        </p:spPr>
      </p:pic>
      <p:pic>
        <p:nvPicPr>
          <p:cNvPr id="10" name="Picture 9" descr="A graph of a line with colored dots&#10;&#10;Description automatically generated with medium confidence">
            <a:extLst>
              <a:ext uri="{FF2B5EF4-FFF2-40B4-BE49-F238E27FC236}">
                <a16:creationId xmlns:a16="http://schemas.microsoft.com/office/drawing/2014/main" id="{D0CFF622-727E-5630-C723-A37B1F847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734" y="1076160"/>
            <a:ext cx="3225800" cy="36703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0BAB43E-1E88-F8CD-DF07-A503D684F1D6}"/>
              </a:ext>
            </a:extLst>
          </p:cNvPr>
          <p:cNvSpPr txBox="1"/>
          <p:nvPr/>
        </p:nvSpPr>
        <p:spPr>
          <a:xfrm>
            <a:off x="1938866" y="4730150"/>
            <a:ext cx="5266267" cy="461665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Dashed line is the “Bayes Rate” – the optimal answer based on knowing how the data was simulated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9AD986-4400-875B-B296-E4C467A32ED1}"/>
              </a:ext>
            </a:extLst>
          </p:cNvPr>
          <p:cNvSpPr txBox="1"/>
          <p:nvPr/>
        </p:nvSpPr>
        <p:spPr>
          <a:xfrm>
            <a:off x="6633634" y="6343752"/>
            <a:ext cx="1640193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ISL Chap 2.2</a:t>
            </a:r>
          </a:p>
        </p:txBody>
      </p:sp>
    </p:spTree>
    <p:extLst>
      <p:ext uri="{BB962C8B-B14F-4D97-AF65-F5344CB8AC3E}">
        <p14:creationId xmlns:p14="http://schemas.microsoft.com/office/powerpoint/2010/main" val="34713062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3F262-A146-81A3-D04B-7315D14DE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k though cross-validation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46A57-980B-9273-E72D-5FA28D500D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26</a:t>
            </a:fld>
            <a:endParaRPr lang="en-US"/>
          </a:p>
        </p:txBody>
      </p:sp>
      <p:pic>
        <p:nvPicPr>
          <p:cNvPr id="5" name="Picture 4" descr="A map of the ocean&#10;&#10;Description automatically generated">
            <a:extLst>
              <a:ext uri="{FF2B5EF4-FFF2-40B4-BE49-F238E27FC236}">
                <a16:creationId xmlns:a16="http://schemas.microsoft.com/office/drawing/2014/main" id="{6FAEC6BC-F7FD-946A-425C-FAD3C0F99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792" y="1422399"/>
            <a:ext cx="3677576" cy="3522185"/>
          </a:xfrm>
          <a:prstGeom prst="rect">
            <a:avLst/>
          </a:prstGeom>
        </p:spPr>
      </p:pic>
      <p:pic>
        <p:nvPicPr>
          <p:cNvPr id="8" name="Content Placeholder 7" descr="A graph of a graph with numbers and lines&#10;&#10;Description automatically generated with medium confidence">
            <a:extLst>
              <a:ext uri="{FF2B5EF4-FFF2-40B4-BE49-F238E27FC236}">
                <a16:creationId xmlns:a16="http://schemas.microsoft.com/office/drawing/2014/main" id="{C03B0BFD-51D9-7E50-4FC2-3AB0DC7054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637" y="1422399"/>
            <a:ext cx="4548527" cy="3431823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DBBB11-5482-98F6-86CD-7C84CC5B8183}"/>
              </a:ext>
            </a:extLst>
          </p:cNvPr>
          <p:cNvSpPr txBox="1"/>
          <p:nvPr/>
        </p:nvSpPr>
        <p:spPr>
          <a:xfrm>
            <a:off x="6727643" y="1114622"/>
            <a:ext cx="599844" cy="307777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k=10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4B17FB-5CE5-28BD-7D7A-941D51BA3BDF}"/>
              </a:ext>
            </a:extLst>
          </p:cNvPr>
          <p:cNvSpPr txBox="1"/>
          <p:nvPr/>
        </p:nvSpPr>
        <p:spPr>
          <a:xfrm>
            <a:off x="457201" y="5097047"/>
            <a:ext cx="4114800" cy="92333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Because high values of k correspond to low complexity, we use 1/k as the X-axis</a:t>
            </a:r>
          </a:p>
        </p:txBody>
      </p:sp>
    </p:spTree>
    <p:extLst>
      <p:ext uri="{BB962C8B-B14F-4D97-AF65-F5344CB8AC3E}">
        <p14:creationId xmlns:p14="http://schemas.microsoft.com/office/powerpoint/2010/main" val="47144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43C62-9A7C-BC6E-4E5E-3AAD8412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kNN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D19C5-671A-697E-CCE0-6A985B59F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962053" cy="1267488"/>
          </a:xfrm>
        </p:spPr>
        <p:txBody>
          <a:bodyPr/>
          <a:lstStyle/>
          <a:p>
            <a:r>
              <a:rPr lang="en-US" dirty="0"/>
              <a:t>Real-world application : genetics</a:t>
            </a:r>
          </a:p>
          <a:p>
            <a:r>
              <a:rPr lang="en-US" dirty="0"/>
              <a:t>Newly discovered genes get classified based on their nearest neighbors</a:t>
            </a:r>
          </a:p>
          <a:p>
            <a:pPr lvl="1"/>
            <a:r>
              <a:rPr lang="en-US" dirty="0"/>
              <a:t>Specialized distance metrics because some areas of the sequence are known to be more important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D5F8C-DF2F-748F-4F03-6139230B61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27</a:t>
            </a:fld>
            <a:endParaRPr lang="en-US"/>
          </a:p>
        </p:txBody>
      </p:sp>
      <p:pic>
        <p:nvPicPr>
          <p:cNvPr id="5" name="Picture 4" descr="http://www.hypothesisjournal.com/wp-content/uploads/2011/08/boutros-3-1-fig2.png">
            <a:hlinkClick r:id="rId2"/>
            <a:extLst>
              <a:ext uri="{FF2B5EF4-FFF2-40B4-BE49-F238E27FC236}">
                <a16:creationId xmlns:a16="http://schemas.microsoft.com/office/drawing/2014/main" id="{96E84EFC-D225-0007-B225-4518C25BD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" y="3119807"/>
            <a:ext cx="3972985" cy="17800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24ABE2-080B-494F-2A87-078AA4145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5132" y="3296249"/>
            <a:ext cx="4243546" cy="203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6328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84686-3BF5-242E-2658-B68DAFBF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as Regression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00B81-03C3-E21C-87B3-00B2D131E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806267" cy="592412"/>
          </a:xfrm>
        </p:spPr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also works as a regression model</a:t>
            </a:r>
          </a:p>
          <a:p>
            <a:endParaRPr lang="en-US" dirty="0"/>
          </a:p>
          <a:p>
            <a:r>
              <a:rPr lang="en-US" dirty="0"/>
              <a:t>To get a prediction – use the average of the k nearest neighbors…</a:t>
            </a:r>
          </a:p>
          <a:p>
            <a:endParaRPr lang="en-US" dirty="0"/>
          </a:p>
          <a:p>
            <a:r>
              <a:rPr lang="en-US" dirty="0"/>
              <a:t>Finding the right k via cross-validation : use RMSE instead of error rate…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045112-CE72-4A61-8B02-A1FEC21C81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452254-8931-F2C8-50BF-CC711C1DCA4A}"/>
              </a:ext>
            </a:extLst>
          </p:cNvPr>
          <p:cNvSpPr txBox="1"/>
          <p:nvPr/>
        </p:nvSpPr>
        <p:spPr>
          <a:xfrm>
            <a:off x="2363632" y="4534973"/>
            <a:ext cx="3993401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 err="1">
                <a:latin typeface="Consolas" panose="020B0609020204030204" pitchFamily="49" charset="0"/>
                <a:ea typeface="Tahoma" panose="020B0604030504040204" pitchFamily="34" charset="0"/>
                <a:cs typeface="Consolas" panose="020B0609020204030204" pitchFamily="49" charset="0"/>
              </a:rPr>
              <a:t>sklearn.kNeighborsRegressor</a:t>
            </a:r>
            <a:endParaRPr lang="en-US" sz="2000" dirty="0">
              <a:latin typeface="Consolas" panose="020B0609020204030204" pitchFamily="49" charset="0"/>
              <a:ea typeface="Tahoma" panose="020B060403050404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4789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AB6A29-3D8E-57B6-42AF-2A01BF67C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56E6D7-D694-B0F2-45C3-0B6FF6835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99091-C9D0-3BCC-9845-90191A4698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6357" y="1769441"/>
            <a:ext cx="7225678" cy="914400"/>
          </a:xfrm>
        </p:spPr>
        <p:txBody>
          <a:bodyPr/>
          <a:lstStyle/>
          <a:p>
            <a:r>
              <a:rPr lang="en-US" dirty="0"/>
              <a:t>Unsupervised Learning - Clustering</a:t>
            </a:r>
          </a:p>
        </p:txBody>
      </p:sp>
    </p:spTree>
    <p:extLst>
      <p:ext uri="{BB962C8B-B14F-4D97-AF65-F5344CB8AC3E}">
        <p14:creationId xmlns:p14="http://schemas.microsoft.com/office/powerpoint/2010/main" val="3609391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D05F98-88CA-1889-64CB-12250DF7D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1B7921-C998-10FD-4175-A7AEE77FD2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Similarity</a:t>
            </a:r>
          </a:p>
        </p:txBody>
      </p:sp>
    </p:spTree>
    <p:extLst>
      <p:ext uri="{BB962C8B-B14F-4D97-AF65-F5344CB8AC3E}">
        <p14:creationId xmlns:p14="http://schemas.microsoft.com/office/powerpoint/2010/main" val="16140797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6C041-7A16-929F-D7D4-FDE921E6F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Supervised to Unsupervised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DD605-D098-24EB-B5F6-2ACC6B1BB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934960" cy="1904181"/>
          </a:xfrm>
        </p:spPr>
        <p:txBody>
          <a:bodyPr/>
          <a:lstStyle/>
          <a:p>
            <a:r>
              <a:rPr lang="en-US" dirty="0"/>
              <a:t>The same ideas using similarities and differences for the purpose of classification can also be applied to unsupervised learning</a:t>
            </a:r>
          </a:p>
          <a:p>
            <a:r>
              <a:rPr lang="en-US" dirty="0"/>
              <a:t>Sometimes you might just be interested in exploring similarities: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A07E95-7E3D-A570-0097-0D482760E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07EE34-B1A4-A3F0-3B6F-7FFAE83B1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714" y="2256557"/>
            <a:ext cx="4320540" cy="2190135"/>
          </a:xfrm>
          <a:prstGeom prst="rect">
            <a:avLst/>
          </a:prstGeom>
        </p:spPr>
      </p:pic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92D0480-912E-C60F-655C-C96107A7C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74" y="4446692"/>
            <a:ext cx="5054600" cy="1917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5C76651-1C61-CD23-B5AD-6E22D6EFFACB}"/>
              </a:ext>
            </a:extLst>
          </p:cNvPr>
          <p:cNvSpPr txBox="1"/>
          <p:nvPr/>
        </p:nvSpPr>
        <p:spPr>
          <a:xfrm>
            <a:off x="6224693" y="3896122"/>
            <a:ext cx="2573867" cy="73866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https://</a:t>
            </a:r>
            <a:r>
              <a:rPr lang="en-US" sz="1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www.baseball-reference.com</a:t>
            </a: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/about/</a:t>
            </a:r>
            <a:r>
              <a:rPr lang="en-US" sz="1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similarity.shtml</a:t>
            </a:r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13968C5-3289-9280-16BE-DC0284791B3E}"/>
              </a:ext>
            </a:extLst>
          </p:cNvPr>
          <p:cNvCxnSpPr/>
          <p:nvPr/>
        </p:nvCxnSpPr>
        <p:spPr bwMode="auto">
          <a:xfrm flipH="1">
            <a:off x="3359574" y="4023360"/>
            <a:ext cx="2858346" cy="58250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3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1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724747"/>
          </a:xfrm>
        </p:spPr>
        <p:txBody>
          <a:bodyPr/>
          <a:lstStyle/>
          <a:p>
            <a:pPr eaLnBrk="1" hangingPunct="1">
              <a:defRPr/>
            </a:pPr>
            <a:r>
              <a:rPr lang="en-GB" dirty="0">
                <a:solidFill>
                  <a:schemeClr val="accent2"/>
                </a:solidFill>
              </a:rPr>
              <a:t>Clustering</a:t>
            </a:r>
          </a:p>
        </p:txBody>
      </p:sp>
      <p:sp>
        <p:nvSpPr>
          <p:cNvPr id="305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5600" y="1143000"/>
            <a:ext cx="8229600" cy="52578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GB" dirty="0"/>
              <a:t>Instead of looking up each case individually, what if we could automatically find interesting groupings of my data? </a:t>
            </a:r>
          </a:p>
          <a:p>
            <a:pPr marL="0" indent="0">
              <a:buNone/>
            </a:pPr>
            <a:endParaRPr lang="en-GB" dirty="0"/>
          </a:p>
          <a:p>
            <a:r>
              <a:rPr lang="en-US" dirty="0"/>
              <a:t>This can be useful in several business contexts;</a:t>
            </a:r>
          </a:p>
          <a:p>
            <a:pPr lvl="1"/>
            <a:r>
              <a:rPr lang="en-US" dirty="0"/>
              <a:t>Customer segmentation : group customers by purchase histories, preferences and demographics to better give them offers</a:t>
            </a:r>
          </a:p>
          <a:p>
            <a:pPr lvl="1"/>
            <a:r>
              <a:rPr lang="en-US" dirty="0"/>
              <a:t>Recommendation algorithms : find similar groups of customers and recommend similar shows to them based on known preferences</a:t>
            </a:r>
          </a:p>
          <a:p>
            <a:pPr lvl="1"/>
            <a:r>
              <a:rPr lang="en-US" dirty="0"/>
              <a:t>Early identification of fraud or poor risk customers : certain behaviors might tag a transaction or customer as similar behavior to other bad actors. </a:t>
            </a:r>
          </a:p>
          <a:p>
            <a:pPr lvl="1"/>
            <a:r>
              <a:rPr lang="en-US" dirty="0"/>
              <a:t>Clustering of documents for information retrieval, or legal review…</a:t>
            </a:r>
          </a:p>
          <a:p>
            <a:pPr lvl="1"/>
            <a:endParaRPr lang="en-US" dirty="0"/>
          </a:p>
          <a:p>
            <a:r>
              <a:rPr lang="en-US" dirty="0"/>
              <a:t>Clustering can be painful and more of an art than a science</a:t>
            </a:r>
          </a:p>
          <a:p>
            <a:endParaRPr lang="en-US" dirty="0"/>
          </a:p>
          <a:p>
            <a:r>
              <a:rPr lang="en-US" dirty="0"/>
              <a:t>BUT, can be a “cheap” way of doing </a:t>
            </a:r>
            <a:r>
              <a:rPr lang="en-US" dirty="0" err="1"/>
              <a:t>kNN</a:t>
            </a:r>
            <a:r>
              <a:rPr lang="en-US" dirty="0"/>
              <a:t> also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692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5155" grpId="0" build="p" bldLvl="2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0DD61-5E42-89D9-2D97-2788EB0D3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85C4B-C3B8-0C1E-4F65-E0BCFF164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Question: How do I find (distinct) groupings of similar things?</a:t>
            </a:r>
          </a:p>
          <a:p>
            <a:pPr lvl="1"/>
            <a:r>
              <a:rPr lang="en-GB" dirty="0"/>
              <a:t>“things” are objects with many features (multidimensional)</a:t>
            </a:r>
          </a:p>
          <a:p>
            <a:pPr marL="342900" lvl="1" indent="0">
              <a:buNone/>
            </a:pPr>
            <a:endParaRPr lang="en-GB" dirty="0"/>
          </a:p>
          <a:p>
            <a:pPr marL="342900" lvl="1" indent="0">
              <a:buNone/>
            </a:pPr>
            <a:endParaRPr lang="en-GB" dirty="0"/>
          </a:p>
          <a:p>
            <a:r>
              <a:rPr lang="en-GB" dirty="0"/>
              <a:t> Key notions: </a:t>
            </a:r>
          </a:p>
          <a:p>
            <a:pPr lvl="1"/>
            <a:r>
              <a:rPr lang="en-GB" dirty="0"/>
              <a:t>Define a similarity/distance metric between objects</a:t>
            </a:r>
          </a:p>
          <a:p>
            <a:pPr lvl="1"/>
            <a:r>
              <a:rPr lang="en-GB" dirty="0"/>
              <a:t>Let the algorithm define clusters so the distance to things in a cluster are smaller than the distance between clusters</a:t>
            </a:r>
          </a:p>
          <a:p>
            <a:pPr marL="342900" lvl="1" indent="0">
              <a:buNone/>
            </a:pPr>
            <a:endParaRPr lang="en-GB" dirty="0"/>
          </a:p>
          <a:p>
            <a:pPr marL="342900" lvl="1" indent="0">
              <a:buNone/>
            </a:pPr>
            <a:endParaRPr lang="en-GB" dirty="0"/>
          </a:p>
          <a:p>
            <a:r>
              <a:rPr lang="en-GB" dirty="0"/>
              <a:t> Two basic types of clustering:</a:t>
            </a:r>
          </a:p>
          <a:p>
            <a:pPr lvl="1"/>
            <a:r>
              <a:rPr lang="en-GB" dirty="0"/>
              <a:t>Centroid based (a.k.a. Partitional)</a:t>
            </a:r>
          </a:p>
          <a:p>
            <a:pPr lvl="1"/>
            <a:r>
              <a:rPr lang="en-GB" dirty="0"/>
              <a:t>Hierarchical</a:t>
            </a:r>
          </a:p>
          <a:p>
            <a:pPr marL="342900" lvl="1" indent="0">
              <a:buNone/>
            </a:pPr>
            <a:endParaRPr lang="en-GB" dirty="0"/>
          </a:p>
          <a:p>
            <a:r>
              <a:rPr lang="en-GB" dirty="0"/>
              <a:t>Note: Clustering assumes that each observation falls into one (and only one!) cluster</a:t>
            </a:r>
          </a:p>
          <a:p>
            <a:pPr marL="342900" lvl="1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24795-7AC6-8132-324C-165D2DA2DD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62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F0B67-826C-F81D-63C2-703CC6D4B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E1D6F-6BC7-9088-CFB8-B603D4DA1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968827" cy="1138794"/>
          </a:xfrm>
        </p:spPr>
        <p:txBody>
          <a:bodyPr/>
          <a:lstStyle/>
          <a:p>
            <a:r>
              <a:rPr lang="en-US" dirty="0"/>
              <a:t>Data sometimes (but definitely not always!) data falls into well defined clusters:</a:t>
            </a:r>
          </a:p>
          <a:p>
            <a:pPr lvl="1"/>
            <a:r>
              <a:rPr lang="en-US" dirty="0"/>
              <a:t>Hertzsprung – Russel diagram of stars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99275-5A42-C0C3-C548-997EDC2F133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33</a:t>
            </a:fld>
            <a:endParaRPr lang="en-US"/>
          </a:p>
        </p:txBody>
      </p:sp>
      <p:pic>
        <p:nvPicPr>
          <p:cNvPr id="6146" name="Picture 2" descr="Classroom Aid - Hertzsprung-Russell Diagram - YouTube">
            <a:extLst>
              <a:ext uri="{FF2B5EF4-FFF2-40B4-BE49-F238E27FC236}">
                <a16:creationId xmlns:a16="http://schemas.microsoft.com/office/drawing/2014/main" id="{D84FD354-A29E-1965-1C51-3D7CD9E5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009" y="2160693"/>
            <a:ext cx="6369191" cy="358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screen shot of a graph&#10;&#10;Description automatically generated">
            <a:extLst>
              <a:ext uri="{FF2B5EF4-FFF2-40B4-BE49-F238E27FC236}">
                <a16:creationId xmlns:a16="http://schemas.microsoft.com/office/drawing/2014/main" id="{3A168E83-32F3-0EAF-E5AF-BCC64E1C4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753" y="2572811"/>
            <a:ext cx="5563447" cy="3910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4140E0-4CF3-CA61-6C66-1ABB7126D911}"/>
              </a:ext>
            </a:extLst>
          </p:cNvPr>
          <p:cNvSpPr txBox="1"/>
          <p:nvPr/>
        </p:nvSpPr>
        <p:spPr>
          <a:xfrm>
            <a:off x="6692477" y="3068318"/>
            <a:ext cx="24515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this way, clustering can be a useful way of explaining data</a:t>
            </a:r>
          </a:p>
        </p:txBody>
      </p:sp>
    </p:spTree>
    <p:extLst>
      <p:ext uri="{BB962C8B-B14F-4D97-AF65-F5344CB8AC3E}">
        <p14:creationId xmlns:p14="http://schemas.microsoft.com/office/powerpoint/2010/main" val="250214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4" descr="hr-clustering-colou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29360" y="2305813"/>
            <a:ext cx="6351588" cy="434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617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2286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GB" dirty="0">
                <a:solidFill>
                  <a:schemeClr val="accent2"/>
                </a:solidFill>
              </a:rPr>
              <a:t>Clustering: Main idea</a:t>
            </a:r>
          </a:p>
        </p:txBody>
      </p:sp>
      <p:sp>
        <p:nvSpPr>
          <p:cNvPr id="306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7375" y="975283"/>
            <a:ext cx="8229600" cy="40737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GB" dirty="0"/>
              <a:t> Ideally : create clusters of data items to achieve:</a:t>
            </a:r>
          </a:p>
          <a:p>
            <a:pPr lvl="1"/>
            <a:r>
              <a:rPr lang="en-GB" dirty="0"/>
              <a:t>Maximum similarity between items within a cluster</a:t>
            </a:r>
          </a:p>
          <a:p>
            <a:pPr lvl="1"/>
            <a:r>
              <a:rPr lang="en-GB" dirty="0"/>
              <a:t>Maximum dissimilarity between characteristics of different clusters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5877560" y="4134613"/>
            <a:ext cx="3200400" cy="2057400"/>
            <a:chOff x="5715000" y="4495800"/>
            <a:chExt cx="3200400" cy="2057400"/>
          </a:xfrm>
        </p:grpSpPr>
        <p:sp>
          <p:nvSpPr>
            <p:cNvPr id="43022" name="Line 32"/>
            <p:cNvSpPr>
              <a:spLocks noChangeShapeType="1"/>
            </p:cNvSpPr>
            <p:nvPr/>
          </p:nvSpPr>
          <p:spPr bwMode="auto">
            <a:xfrm flipV="1">
              <a:off x="5715000" y="4495800"/>
              <a:ext cx="304800" cy="457200"/>
            </a:xfrm>
            <a:prstGeom prst="line">
              <a:avLst/>
            </a:prstGeom>
            <a:noFill/>
            <a:ln w="25400">
              <a:solidFill>
                <a:srgbClr val="CC6600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023" name="AutoShape 33"/>
            <p:cNvSpPr>
              <a:spLocks noChangeArrowheads="1"/>
            </p:cNvSpPr>
            <p:nvPr/>
          </p:nvSpPr>
          <p:spPr bwMode="auto">
            <a:xfrm>
              <a:off x="7086600" y="5533813"/>
              <a:ext cx="1828800" cy="1019387"/>
            </a:xfrm>
            <a:prstGeom prst="wedgeRectCallout">
              <a:avLst>
                <a:gd name="adj1" fmla="val -108755"/>
                <a:gd name="adj2" fmla="val -128056"/>
              </a:avLst>
            </a:prstGeom>
            <a:solidFill>
              <a:schemeClr val="accent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eaLnBrk="1" hangingPunct="1">
                <a:spcBef>
                  <a:spcPct val="50000"/>
                </a:spcBef>
                <a:buNone/>
              </a:pPr>
              <a:r>
                <a:rPr lang="en-US" sz="2000" i="0" dirty="0">
                  <a:latin typeface="Tahoma" charset="0"/>
                </a:rPr>
                <a:t>Inter-cluster distances are maximized</a:t>
              </a:r>
            </a:p>
          </p:txBody>
        </p:sp>
      </p:grpSp>
      <p:grpSp>
        <p:nvGrpSpPr>
          <p:cNvPr id="3" name="Group 44"/>
          <p:cNvGrpSpPr>
            <a:grpSpLocks/>
          </p:cNvGrpSpPr>
          <p:nvPr/>
        </p:nvGrpSpPr>
        <p:grpSpPr bwMode="auto">
          <a:xfrm>
            <a:off x="162560" y="2305813"/>
            <a:ext cx="4038600" cy="2743200"/>
            <a:chOff x="0" y="2667000"/>
            <a:chExt cx="4038600" cy="2743200"/>
          </a:xfrm>
        </p:grpSpPr>
        <p:sp>
          <p:nvSpPr>
            <p:cNvPr id="43020" name="Line 39"/>
            <p:cNvSpPr>
              <a:spLocks noChangeShapeType="1"/>
            </p:cNvSpPr>
            <p:nvPr/>
          </p:nvSpPr>
          <p:spPr bwMode="auto">
            <a:xfrm flipV="1">
              <a:off x="3733800" y="5257800"/>
              <a:ext cx="304800" cy="152400"/>
            </a:xfrm>
            <a:prstGeom prst="line">
              <a:avLst/>
            </a:prstGeom>
            <a:noFill/>
            <a:ln w="25400">
              <a:solidFill>
                <a:srgbClr val="CC6600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021" name="AutoShape 40"/>
            <p:cNvSpPr>
              <a:spLocks noChangeArrowheads="1"/>
            </p:cNvSpPr>
            <p:nvPr/>
          </p:nvSpPr>
          <p:spPr bwMode="auto">
            <a:xfrm>
              <a:off x="0" y="2667000"/>
              <a:ext cx="1981200" cy="1066800"/>
            </a:xfrm>
            <a:prstGeom prst="wedgeRectCallout">
              <a:avLst>
                <a:gd name="adj1" fmla="val 128856"/>
                <a:gd name="adj2" fmla="val 186935"/>
              </a:avLst>
            </a:prstGeom>
            <a:solidFill>
              <a:schemeClr val="accent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eaLnBrk="1" hangingPunct="1">
                <a:spcBef>
                  <a:spcPct val="50000"/>
                </a:spcBef>
                <a:buNone/>
              </a:pPr>
              <a:r>
                <a:rPr lang="en-US" sz="2000" i="0" dirty="0">
                  <a:latin typeface="Tahoma" charset="0"/>
                </a:rPr>
                <a:t>Intra-cluster distances are minimized</a:t>
              </a:r>
            </a:p>
          </p:txBody>
        </p:sp>
      </p:grpSp>
      <p:grpSp>
        <p:nvGrpSpPr>
          <p:cNvPr id="4" name="Group 42"/>
          <p:cNvGrpSpPr>
            <a:grpSpLocks/>
          </p:cNvGrpSpPr>
          <p:nvPr/>
        </p:nvGrpSpPr>
        <p:grpSpPr bwMode="auto">
          <a:xfrm>
            <a:off x="3001010" y="2885251"/>
            <a:ext cx="3727450" cy="2357437"/>
            <a:chOff x="2838737" y="3246120"/>
            <a:chExt cx="3726804" cy="2357553"/>
          </a:xfrm>
        </p:grpSpPr>
        <p:sp>
          <p:nvSpPr>
            <p:cNvPr id="43016" name="Oval 35"/>
            <p:cNvSpPr>
              <a:spLocks noChangeArrowheads="1"/>
            </p:cNvSpPr>
            <p:nvPr/>
          </p:nvSpPr>
          <p:spPr bwMode="auto">
            <a:xfrm rot="1088894">
              <a:off x="3415023" y="5070273"/>
              <a:ext cx="838200" cy="533400"/>
            </a:xfrm>
            <a:prstGeom prst="ellips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017" name="Oval 36"/>
            <p:cNvSpPr>
              <a:spLocks noChangeArrowheads="1"/>
            </p:cNvSpPr>
            <p:nvPr/>
          </p:nvSpPr>
          <p:spPr bwMode="auto">
            <a:xfrm>
              <a:off x="4648200" y="3246120"/>
              <a:ext cx="1752600" cy="487680"/>
            </a:xfrm>
            <a:prstGeom prst="ellips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018" name="Oval 37"/>
            <p:cNvSpPr>
              <a:spLocks noChangeArrowheads="1"/>
            </p:cNvSpPr>
            <p:nvPr/>
          </p:nvSpPr>
          <p:spPr bwMode="auto">
            <a:xfrm>
              <a:off x="5181600" y="3779520"/>
              <a:ext cx="1295400" cy="792480"/>
            </a:xfrm>
            <a:prstGeom prst="ellips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019" name="Oval 36"/>
            <p:cNvSpPr>
              <a:spLocks noChangeArrowheads="1"/>
            </p:cNvSpPr>
            <p:nvPr/>
          </p:nvSpPr>
          <p:spPr bwMode="auto">
            <a:xfrm rot="2099565">
              <a:off x="2838737" y="4217254"/>
              <a:ext cx="3726804" cy="655467"/>
            </a:xfrm>
            <a:prstGeom prst="ellips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1939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08C4E-97B1-0996-37E7-3483C956A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5266F-2450-5E2E-201D-F79749030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021899"/>
            <a:ext cx="8434137" cy="5223326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Note: this is an idealized case, and only two dimensions, BUT</a:t>
            </a:r>
          </a:p>
          <a:p>
            <a:pPr lvl="1"/>
            <a:r>
              <a:rPr lang="en-US" dirty="0"/>
              <a:t>All data can be clustered, but clusters don’t always make sense! </a:t>
            </a:r>
          </a:p>
          <a:p>
            <a:pPr lvl="1"/>
            <a:r>
              <a:rPr lang="en-US" dirty="0"/>
              <a:t>Distance metric is important and can have a lot of impact on the clusters found</a:t>
            </a:r>
          </a:p>
          <a:p>
            <a:pPr lvl="1"/>
            <a:endParaRPr lang="en-US" dirty="0"/>
          </a:p>
          <a:p>
            <a:r>
              <a:rPr lang="en-US" dirty="0"/>
              <a:t>Result of clustering algorithm</a:t>
            </a:r>
          </a:p>
          <a:p>
            <a:pPr lvl="1"/>
            <a:r>
              <a:rPr lang="en-US" dirty="0"/>
              <a:t>Each data point is assigned to one of the k clusters</a:t>
            </a:r>
          </a:p>
          <a:p>
            <a:pPr lvl="1"/>
            <a:r>
              <a:rPr lang="en-US" dirty="0"/>
              <a:t>For some algorithms, you get a probability of cluster belonging – assign to highest probability cluster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Usage: </a:t>
            </a:r>
          </a:p>
          <a:p>
            <a:pPr lvl="1"/>
            <a:r>
              <a:rPr lang="en-US" dirty="0"/>
              <a:t>New points can get assigned in various ways</a:t>
            </a:r>
          </a:p>
          <a:p>
            <a:pPr lvl="2"/>
            <a:r>
              <a:rPr lang="en-US" dirty="0"/>
              <a:t>Distance to cluster center</a:t>
            </a:r>
          </a:p>
          <a:p>
            <a:pPr lvl="2"/>
            <a:r>
              <a:rPr lang="en-US" dirty="0"/>
              <a:t>Cluster of closest point (or k points!) </a:t>
            </a:r>
          </a:p>
          <a:p>
            <a:pPr lvl="1"/>
            <a:r>
              <a:rPr lang="en-US" dirty="0"/>
              <a:t>Use cluster instead of original features (dimensionality reduction)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8B65EF-551E-A1F5-849A-A07991519B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942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CF83A-CAD9-4812-99B8-1B26F98DA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Clusters: k-means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B1E24-55FE-4902-EDD6-ABA83BBA9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popular type of clustering is called “</a:t>
            </a:r>
            <a:r>
              <a:rPr lang="en-US" i="1" dirty="0"/>
              <a:t>k-means clustering”</a:t>
            </a:r>
          </a:p>
          <a:p>
            <a:pPr lvl="1"/>
            <a:r>
              <a:rPr lang="en-US" dirty="0"/>
              <a:t>Again with the </a:t>
            </a:r>
            <a:r>
              <a:rPr lang="en-US" i="1" dirty="0"/>
              <a:t>k!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k-means clustering:</a:t>
            </a:r>
          </a:p>
          <a:p>
            <a:pPr lvl="1"/>
            <a:r>
              <a:rPr lang="en-US" dirty="0"/>
              <a:t>Requires you to pick the number of clusters when you start – k!</a:t>
            </a:r>
          </a:p>
          <a:p>
            <a:pPr lvl="1"/>
            <a:r>
              <a:rPr lang="en-US" dirty="0"/>
              <a:t>Start with some guess as to the cluster centers</a:t>
            </a:r>
          </a:p>
          <a:p>
            <a:pPr lvl="1"/>
            <a:r>
              <a:rPr lang="en-US" dirty="0"/>
              <a:t>Iterate between</a:t>
            </a:r>
          </a:p>
          <a:p>
            <a:pPr lvl="2"/>
            <a:r>
              <a:rPr lang="en-US" dirty="0"/>
              <a:t>Classifying each point in one of the clusters</a:t>
            </a:r>
          </a:p>
          <a:p>
            <a:pPr lvl="2"/>
            <a:r>
              <a:rPr lang="en-US" dirty="0"/>
              <a:t>Recalculating cluster centers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CFE9F-488A-7E43-18A0-A74D7A11E2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10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7315177" cy="1196976"/>
          </a:xfrm>
        </p:spPr>
        <p:txBody>
          <a:bodyPr/>
          <a:lstStyle/>
          <a:p>
            <a:pPr eaLnBrk="1" hangingPunct="1">
              <a:lnSpc>
                <a:spcPct val="80000"/>
              </a:lnSpc>
              <a:defRPr/>
            </a:pPr>
            <a:r>
              <a:rPr lang="en-US" dirty="0"/>
              <a:t>Example: “K-means” algorithm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000" dirty="0">
                <a:solidFill>
                  <a:schemeClr val="tx2"/>
                </a:solidFill>
              </a:rPr>
              <a:t>iterative nearest-neighbor clustering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000" dirty="0"/>
              <a:t>find “best” K cluster centers</a:t>
            </a:r>
          </a:p>
        </p:txBody>
      </p:sp>
      <p:sp>
        <p:nvSpPr>
          <p:cNvPr id="309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Center-based clustering</a:t>
            </a:r>
          </a:p>
        </p:txBody>
      </p:sp>
      <p:grpSp>
        <p:nvGrpSpPr>
          <p:cNvPr id="45060" name="Group 4"/>
          <p:cNvGrpSpPr>
            <a:grpSpLocks/>
          </p:cNvGrpSpPr>
          <p:nvPr/>
        </p:nvGrpSpPr>
        <p:grpSpPr bwMode="auto">
          <a:xfrm>
            <a:off x="3276600" y="2808288"/>
            <a:ext cx="3048000" cy="2678112"/>
            <a:chOff x="2160" y="2544"/>
            <a:chExt cx="1920" cy="1687"/>
          </a:xfrm>
        </p:grpSpPr>
        <p:sp>
          <p:nvSpPr>
            <p:cNvPr id="45065" name="Line 5"/>
            <p:cNvSpPr>
              <a:spLocks noChangeShapeType="1"/>
            </p:cNvSpPr>
            <p:nvPr/>
          </p:nvSpPr>
          <p:spPr bwMode="auto">
            <a:xfrm>
              <a:off x="2736" y="2544"/>
              <a:ext cx="0" cy="115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66" name="Line 6"/>
            <p:cNvSpPr>
              <a:spLocks noChangeShapeType="1"/>
            </p:cNvSpPr>
            <p:nvPr/>
          </p:nvSpPr>
          <p:spPr bwMode="auto">
            <a:xfrm>
              <a:off x="2736" y="3696"/>
              <a:ext cx="134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67" name="Freeform 7"/>
            <p:cNvSpPr>
              <a:spLocks/>
            </p:cNvSpPr>
            <p:nvPr/>
          </p:nvSpPr>
          <p:spPr bwMode="auto">
            <a:xfrm>
              <a:off x="2226" y="3696"/>
              <a:ext cx="510" cy="535"/>
            </a:xfrm>
            <a:custGeom>
              <a:avLst/>
              <a:gdLst>
                <a:gd name="T0" fmla="*/ 510 w 510"/>
                <a:gd name="T1" fmla="*/ 0 h 535"/>
                <a:gd name="T2" fmla="*/ 0 w 510"/>
                <a:gd name="T3" fmla="*/ 535 h 535"/>
                <a:gd name="T4" fmla="*/ 0 60000 65536"/>
                <a:gd name="T5" fmla="*/ 0 60000 65536"/>
                <a:gd name="T6" fmla="*/ 0 w 510"/>
                <a:gd name="T7" fmla="*/ 0 h 535"/>
                <a:gd name="T8" fmla="*/ 510 w 510"/>
                <a:gd name="T9" fmla="*/ 535 h 5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10" h="535">
                  <a:moveTo>
                    <a:pt x="510" y="0"/>
                  </a:moveTo>
                  <a:lnTo>
                    <a:pt x="0" y="535"/>
                  </a:ln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68" name="AutoShape 8"/>
            <p:cNvSpPr>
              <a:spLocks noChangeArrowheads="1"/>
            </p:cNvSpPr>
            <p:nvPr/>
          </p:nvSpPr>
          <p:spPr bwMode="auto">
            <a:xfrm>
              <a:off x="3264" y="2880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69" name="AutoShape 9"/>
            <p:cNvSpPr>
              <a:spLocks noChangeArrowheads="1"/>
            </p:cNvSpPr>
            <p:nvPr/>
          </p:nvSpPr>
          <p:spPr bwMode="auto">
            <a:xfrm>
              <a:off x="3408" y="2880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70" name="AutoShape 10"/>
            <p:cNvSpPr>
              <a:spLocks noChangeArrowheads="1"/>
            </p:cNvSpPr>
            <p:nvPr/>
          </p:nvSpPr>
          <p:spPr bwMode="auto">
            <a:xfrm>
              <a:off x="3360" y="2736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71" name="AutoShape 11"/>
            <p:cNvSpPr>
              <a:spLocks noChangeArrowheads="1"/>
            </p:cNvSpPr>
            <p:nvPr/>
          </p:nvSpPr>
          <p:spPr bwMode="auto">
            <a:xfrm>
              <a:off x="3360" y="3024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72" name="AutoShape 12"/>
            <p:cNvSpPr>
              <a:spLocks noChangeArrowheads="1"/>
            </p:cNvSpPr>
            <p:nvPr/>
          </p:nvSpPr>
          <p:spPr bwMode="auto">
            <a:xfrm>
              <a:off x="3600" y="2880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73" name="AutoShape 13"/>
            <p:cNvSpPr>
              <a:spLocks noChangeArrowheads="1"/>
            </p:cNvSpPr>
            <p:nvPr/>
          </p:nvSpPr>
          <p:spPr bwMode="auto">
            <a:xfrm>
              <a:off x="3504" y="2784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74" name="AutoShape 14"/>
            <p:cNvSpPr>
              <a:spLocks noChangeArrowheads="1"/>
            </p:cNvSpPr>
            <p:nvPr/>
          </p:nvSpPr>
          <p:spPr bwMode="auto">
            <a:xfrm>
              <a:off x="3168" y="2736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75" name="AutoShape 15"/>
            <p:cNvSpPr>
              <a:spLocks noChangeArrowheads="1"/>
            </p:cNvSpPr>
            <p:nvPr/>
          </p:nvSpPr>
          <p:spPr bwMode="auto">
            <a:xfrm>
              <a:off x="3504" y="2976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76" name="AutoShape 16"/>
            <p:cNvSpPr>
              <a:spLocks noChangeArrowheads="1"/>
            </p:cNvSpPr>
            <p:nvPr/>
          </p:nvSpPr>
          <p:spPr bwMode="auto">
            <a:xfrm>
              <a:off x="3168" y="2976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77" name="AutoShape 17"/>
            <p:cNvSpPr>
              <a:spLocks noChangeArrowheads="1"/>
            </p:cNvSpPr>
            <p:nvPr/>
          </p:nvSpPr>
          <p:spPr bwMode="auto">
            <a:xfrm>
              <a:off x="2160" y="3264"/>
              <a:ext cx="96" cy="96"/>
            </a:xfrm>
            <a:prstGeom prst="octagon">
              <a:avLst>
                <a:gd name="adj" fmla="val 29287"/>
              </a:avLst>
            </a:prstGeom>
            <a:solidFill>
              <a:srgbClr val="FF00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78" name="AutoShape 18"/>
            <p:cNvSpPr>
              <a:spLocks noChangeArrowheads="1"/>
            </p:cNvSpPr>
            <p:nvPr/>
          </p:nvSpPr>
          <p:spPr bwMode="auto">
            <a:xfrm>
              <a:off x="2304" y="3312"/>
              <a:ext cx="96" cy="96"/>
            </a:xfrm>
            <a:prstGeom prst="octagon">
              <a:avLst>
                <a:gd name="adj" fmla="val 29287"/>
              </a:avLst>
            </a:prstGeom>
            <a:solidFill>
              <a:srgbClr val="FF00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79" name="AutoShape 19"/>
            <p:cNvSpPr>
              <a:spLocks noChangeArrowheads="1"/>
            </p:cNvSpPr>
            <p:nvPr/>
          </p:nvSpPr>
          <p:spPr bwMode="auto">
            <a:xfrm>
              <a:off x="2304" y="3456"/>
              <a:ext cx="96" cy="96"/>
            </a:xfrm>
            <a:prstGeom prst="octagon">
              <a:avLst>
                <a:gd name="adj" fmla="val 29287"/>
              </a:avLst>
            </a:prstGeom>
            <a:solidFill>
              <a:srgbClr val="FF00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80" name="AutoShape 20"/>
            <p:cNvSpPr>
              <a:spLocks noChangeArrowheads="1"/>
            </p:cNvSpPr>
            <p:nvPr/>
          </p:nvSpPr>
          <p:spPr bwMode="auto">
            <a:xfrm>
              <a:off x="2448" y="3312"/>
              <a:ext cx="96" cy="96"/>
            </a:xfrm>
            <a:prstGeom prst="octagon">
              <a:avLst>
                <a:gd name="adj" fmla="val 29287"/>
              </a:avLst>
            </a:prstGeom>
            <a:solidFill>
              <a:srgbClr val="FF00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81" name="AutoShape 21"/>
            <p:cNvSpPr>
              <a:spLocks noChangeArrowheads="1"/>
            </p:cNvSpPr>
            <p:nvPr/>
          </p:nvSpPr>
          <p:spPr bwMode="auto">
            <a:xfrm>
              <a:off x="2352" y="3168"/>
              <a:ext cx="96" cy="96"/>
            </a:xfrm>
            <a:prstGeom prst="octagon">
              <a:avLst>
                <a:gd name="adj" fmla="val 29287"/>
              </a:avLst>
            </a:prstGeom>
            <a:solidFill>
              <a:srgbClr val="FF00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82" name="AutoShape 22"/>
            <p:cNvSpPr>
              <a:spLocks noChangeArrowheads="1"/>
            </p:cNvSpPr>
            <p:nvPr/>
          </p:nvSpPr>
          <p:spPr bwMode="auto">
            <a:xfrm>
              <a:off x="2448" y="3456"/>
              <a:ext cx="96" cy="96"/>
            </a:xfrm>
            <a:prstGeom prst="octagon">
              <a:avLst>
                <a:gd name="adj" fmla="val 29287"/>
              </a:avLst>
            </a:prstGeom>
            <a:solidFill>
              <a:srgbClr val="FF00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83" name="AutoShape 23"/>
            <p:cNvSpPr>
              <a:spLocks noChangeArrowheads="1"/>
            </p:cNvSpPr>
            <p:nvPr/>
          </p:nvSpPr>
          <p:spPr bwMode="auto">
            <a:xfrm>
              <a:off x="2160" y="3408"/>
              <a:ext cx="96" cy="96"/>
            </a:xfrm>
            <a:prstGeom prst="octagon">
              <a:avLst>
                <a:gd name="adj" fmla="val 29287"/>
              </a:avLst>
            </a:prstGeom>
            <a:solidFill>
              <a:srgbClr val="FF00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84" name="AutoShape 24"/>
            <p:cNvSpPr>
              <a:spLocks noChangeArrowheads="1"/>
            </p:cNvSpPr>
            <p:nvPr/>
          </p:nvSpPr>
          <p:spPr bwMode="auto">
            <a:xfrm>
              <a:off x="3504" y="3552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85" name="AutoShape 25"/>
            <p:cNvSpPr>
              <a:spLocks noChangeArrowheads="1"/>
            </p:cNvSpPr>
            <p:nvPr/>
          </p:nvSpPr>
          <p:spPr bwMode="auto">
            <a:xfrm>
              <a:off x="3792" y="3600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86" name="AutoShape 26"/>
            <p:cNvSpPr>
              <a:spLocks noChangeArrowheads="1"/>
            </p:cNvSpPr>
            <p:nvPr/>
          </p:nvSpPr>
          <p:spPr bwMode="auto">
            <a:xfrm>
              <a:off x="3648" y="3696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87" name="AutoShape 27"/>
            <p:cNvSpPr>
              <a:spLocks noChangeArrowheads="1"/>
            </p:cNvSpPr>
            <p:nvPr/>
          </p:nvSpPr>
          <p:spPr bwMode="auto">
            <a:xfrm>
              <a:off x="3504" y="3792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88" name="AutoShape 28"/>
            <p:cNvSpPr>
              <a:spLocks noChangeArrowheads="1"/>
            </p:cNvSpPr>
            <p:nvPr/>
          </p:nvSpPr>
          <p:spPr bwMode="auto">
            <a:xfrm>
              <a:off x="3696" y="3792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89" name="AutoShape 29"/>
            <p:cNvSpPr>
              <a:spLocks noChangeArrowheads="1"/>
            </p:cNvSpPr>
            <p:nvPr/>
          </p:nvSpPr>
          <p:spPr bwMode="auto">
            <a:xfrm flipV="1">
              <a:off x="3504" y="3648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90" name="AutoShape 30"/>
            <p:cNvSpPr>
              <a:spLocks noChangeArrowheads="1"/>
            </p:cNvSpPr>
            <p:nvPr/>
          </p:nvSpPr>
          <p:spPr bwMode="auto">
            <a:xfrm>
              <a:off x="3696" y="3504"/>
              <a:ext cx="96" cy="96"/>
            </a:xfrm>
            <a:prstGeom prst="octagon">
              <a:avLst>
                <a:gd name="adj" fmla="val 29287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5061" name="Group 31"/>
          <p:cNvGrpSpPr>
            <a:grpSpLocks/>
          </p:cNvGrpSpPr>
          <p:nvPr/>
        </p:nvGrpSpPr>
        <p:grpSpPr bwMode="auto">
          <a:xfrm>
            <a:off x="2895600" y="2895600"/>
            <a:ext cx="3276600" cy="2286000"/>
            <a:chOff x="1824" y="2208"/>
            <a:chExt cx="2064" cy="1440"/>
          </a:xfrm>
        </p:grpSpPr>
        <p:sp>
          <p:nvSpPr>
            <p:cNvPr id="45062" name="Oval 32"/>
            <p:cNvSpPr>
              <a:spLocks noChangeArrowheads="1"/>
            </p:cNvSpPr>
            <p:nvPr/>
          </p:nvSpPr>
          <p:spPr bwMode="auto">
            <a:xfrm>
              <a:off x="1824" y="2592"/>
              <a:ext cx="816" cy="720"/>
            </a:xfrm>
            <a:prstGeom prst="ellips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63" name="Oval 33"/>
            <p:cNvSpPr>
              <a:spLocks noChangeArrowheads="1"/>
            </p:cNvSpPr>
            <p:nvPr/>
          </p:nvSpPr>
          <p:spPr bwMode="auto">
            <a:xfrm>
              <a:off x="2928" y="2208"/>
              <a:ext cx="720" cy="624"/>
            </a:xfrm>
            <a:prstGeom prst="ellips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064" name="Oval 34"/>
            <p:cNvSpPr>
              <a:spLocks noChangeArrowheads="1"/>
            </p:cNvSpPr>
            <p:nvPr/>
          </p:nvSpPr>
          <p:spPr bwMode="auto">
            <a:xfrm>
              <a:off x="3216" y="3024"/>
              <a:ext cx="672" cy="624"/>
            </a:xfrm>
            <a:prstGeom prst="ellips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70280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K-Means</a:t>
            </a:r>
          </a:p>
        </p:txBody>
      </p:sp>
      <p:sp>
        <p:nvSpPr>
          <p:cNvPr id="46085" name="Line 4"/>
          <p:cNvSpPr>
            <a:spLocks noChangeShapeType="1"/>
          </p:cNvSpPr>
          <p:nvPr/>
        </p:nvSpPr>
        <p:spPr bwMode="auto">
          <a:xfrm flipV="1">
            <a:off x="1524000" y="1981200"/>
            <a:ext cx="0" cy="3581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86" name="Line 5"/>
          <p:cNvSpPr>
            <a:spLocks noChangeShapeType="1"/>
          </p:cNvSpPr>
          <p:nvPr/>
        </p:nvSpPr>
        <p:spPr bwMode="auto">
          <a:xfrm>
            <a:off x="1524000" y="5562600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87" name="Oval 6"/>
          <p:cNvSpPr>
            <a:spLocks noChangeArrowheads="1"/>
          </p:cNvSpPr>
          <p:nvPr/>
        </p:nvSpPr>
        <p:spPr bwMode="auto">
          <a:xfrm>
            <a:off x="1905000" y="4648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88" name="Oval 7"/>
          <p:cNvSpPr>
            <a:spLocks noChangeArrowheads="1"/>
          </p:cNvSpPr>
          <p:nvPr/>
        </p:nvSpPr>
        <p:spPr bwMode="auto">
          <a:xfrm>
            <a:off x="2590800" y="4572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89" name="Oval 8"/>
          <p:cNvSpPr>
            <a:spLocks noChangeArrowheads="1"/>
          </p:cNvSpPr>
          <p:nvPr/>
        </p:nvSpPr>
        <p:spPr bwMode="auto">
          <a:xfrm>
            <a:off x="2133600" y="4191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90" name="Oval 9"/>
          <p:cNvSpPr>
            <a:spLocks noChangeArrowheads="1"/>
          </p:cNvSpPr>
          <p:nvPr/>
        </p:nvSpPr>
        <p:spPr bwMode="auto">
          <a:xfrm>
            <a:off x="2209800" y="48006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91" name="Oval 10"/>
          <p:cNvSpPr>
            <a:spLocks noChangeArrowheads="1"/>
          </p:cNvSpPr>
          <p:nvPr/>
        </p:nvSpPr>
        <p:spPr bwMode="auto">
          <a:xfrm>
            <a:off x="2971800" y="4267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92" name="Oval 11"/>
          <p:cNvSpPr>
            <a:spLocks noChangeArrowheads="1"/>
          </p:cNvSpPr>
          <p:nvPr/>
        </p:nvSpPr>
        <p:spPr bwMode="auto">
          <a:xfrm>
            <a:off x="4648200" y="4495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93" name="Oval 12"/>
          <p:cNvSpPr>
            <a:spLocks noChangeArrowheads="1"/>
          </p:cNvSpPr>
          <p:nvPr/>
        </p:nvSpPr>
        <p:spPr bwMode="auto">
          <a:xfrm>
            <a:off x="5257800" y="4114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94" name="Oval 13"/>
          <p:cNvSpPr>
            <a:spLocks noChangeArrowheads="1"/>
          </p:cNvSpPr>
          <p:nvPr/>
        </p:nvSpPr>
        <p:spPr bwMode="auto">
          <a:xfrm>
            <a:off x="5029200" y="3733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95" name="Oval 14"/>
          <p:cNvSpPr>
            <a:spLocks noChangeArrowheads="1"/>
          </p:cNvSpPr>
          <p:nvPr/>
        </p:nvSpPr>
        <p:spPr bwMode="auto">
          <a:xfrm>
            <a:off x="5410200" y="32766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96" name="Oval 15"/>
          <p:cNvSpPr>
            <a:spLocks noChangeArrowheads="1"/>
          </p:cNvSpPr>
          <p:nvPr/>
        </p:nvSpPr>
        <p:spPr bwMode="auto">
          <a:xfrm>
            <a:off x="5029200" y="2971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97" name="Oval 16"/>
          <p:cNvSpPr>
            <a:spLocks noChangeArrowheads="1"/>
          </p:cNvSpPr>
          <p:nvPr/>
        </p:nvSpPr>
        <p:spPr bwMode="auto">
          <a:xfrm>
            <a:off x="2362200" y="2819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98" name="Oval 17"/>
          <p:cNvSpPr>
            <a:spLocks noChangeArrowheads="1"/>
          </p:cNvSpPr>
          <p:nvPr/>
        </p:nvSpPr>
        <p:spPr bwMode="auto">
          <a:xfrm>
            <a:off x="1905000" y="2438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099" name="Oval 18"/>
          <p:cNvSpPr>
            <a:spLocks noChangeArrowheads="1"/>
          </p:cNvSpPr>
          <p:nvPr/>
        </p:nvSpPr>
        <p:spPr bwMode="auto">
          <a:xfrm>
            <a:off x="1981200" y="3048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100" name="Oval 19"/>
          <p:cNvSpPr>
            <a:spLocks noChangeArrowheads="1"/>
          </p:cNvSpPr>
          <p:nvPr/>
        </p:nvSpPr>
        <p:spPr bwMode="auto">
          <a:xfrm>
            <a:off x="2895600" y="2667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101" name="Oval 20"/>
          <p:cNvSpPr>
            <a:spLocks noChangeArrowheads="1"/>
          </p:cNvSpPr>
          <p:nvPr/>
        </p:nvSpPr>
        <p:spPr bwMode="auto">
          <a:xfrm>
            <a:off x="2362200" y="3200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102" name="Oval 21"/>
          <p:cNvSpPr>
            <a:spLocks noChangeArrowheads="1"/>
          </p:cNvSpPr>
          <p:nvPr/>
        </p:nvSpPr>
        <p:spPr bwMode="auto">
          <a:xfrm>
            <a:off x="2819400" y="3200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103" name="Oval 22"/>
          <p:cNvSpPr>
            <a:spLocks noChangeArrowheads="1"/>
          </p:cNvSpPr>
          <p:nvPr/>
        </p:nvSpPr>
        <p:spPr bwMode="auto">
          <a:xfrm>
            <a:off x="2362200" y="2438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104" name="Oval 24"/>
          <p:cNvSpPr>
            <a:spLocks noChangeArrowheads="1"/>
          </p:cNvSpPr>
          <p:nvPr/>
        </p:nvSpPr>
        <p:spPr bwMode="auto">
          <a:xfrm>
            <a:off x="1752600" y="3886200"/>
            <a:ext cx="228600" cy="228600"/>
          </a:xfrm>
          <a:prstGeom prst="ellipse">
            <a:avLst/>
          </a:prstGeom>
          <a:solidFill>
            <a:srgbClr val="FF0000"/>
          </a:solidFill>
          <a:ln w="381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21" name="Oval 25"/>
          <p:cNvSpPr>
            <a:spLocks noChangeArrowheads="1"/>
          </p:cNvSpPr>
          <p:nvPr/>
        </p:nvSpPr>
        <p:spPr bwMode="auto">
          <a:xfrm>
            <a:off x="2590800" y="3505200"/>
            <a:ext cx="228600" cy="2286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">
            <a:solidFill>
              <a:schemeClr val="accent2">
                <a:lumMod val="75000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46106" name="Oval 26"/>
          <p:cNvSpPr>
            <a:spLocks noChangeArrowheads="1"/>
          </p:cNvSpPr>
          <p:nvPr/>
        </p:nvSpPr>
        <p:spPr bwMode="auto">
          <a:xfrm>
            <a:off x="4191000" y="3886200"/>
            <a:ext cx="228600" cy="228600"/>
          </a:xfrm>
          <a:prstGeom prst="ellipse">
            <a:avLst/>
          </a:prstGeom>
          <a:solidFill>
            <a:srgbClr val="00B050"/>
          </a:solidFill>
          <a:ln w="38100">
            <a:solidFill>
              <a:srgbClr val="00B05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107" name="Line 27"/>
          <p:cNvSpPr>
            <a:spLocks noChangeShapeType="1"/>
          </p:cNvSpPr>
          <p:nvPr/>
        </p:nvSpPr>
        <p:spPr bwMode="auto">
          <a:xfrm flipH="1" flipV="1">
            <a:off x="1981200" y="4114800"/>
            <a:ext cx="266700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108" name="Line 28"/>
          <p:cNvSpPr>
            <a:spLocks noChangeShapeType="1"/>
          </p:cNvSpPr>
          <p:nvPr/>
        </p:nvSpPr>
        <p:spPr bwMode="auto">
          <a:xfrm flipH="1" flipV="1">
            <a:off x="2895600" y="3810000"/>
            <a:ext cx="1752600" cy="2133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109" name="Line 29"/>
          <p:cNvSpPr>
            <a:spLocks noChangeShapeType="1"/>
          </p:cNvSpPr>
          <p:nvPr/>
        </p:nvSpPr>
        <p:spPr bwMode="auto">
          <a:xfrm flipH="1" flipV="1">
            <a:off x="4419600" y="4191000"/>
            <a:ext cx="228600" cy="1752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110" name="Text Box 30"/>
          <p:cNvSpPr txBox="1">
            <a:spLocks noChangeArrowheads="1"/>
          </p:cNvSpPr>
          <p:nvPr/>
        </p:nvSpPr>
        <p:spPr bwMode="auto">
          <a:xfrm>
            <a:off x="4403725" y="5908675"/>
            <a:ext cx="98834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Seeds</a:t>
            </a:r>
          </a:p>
        </p:txBody>
      </p:sp>
      <p:sp>
        <p:nvSpPr>
          <p:cNvPr id="46111" name="Text Box 31"/>
          <p:cNvSpPr txBox="1">
            <a:spLocks noChangeArrowheads="1"/>
          </p:cNvSpPr>
          <p:nvPr/>
        </p:nvSpPr>
        <p:spPr bwMode="auto">
          <a:xfrm>
            <a:off x="6079957" y="2063859"/>
            <a:ext cx="2924173" cy="1815882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Predetermined</a:t>
            </a:r>
          </a:p>
          <a:p>
            <a:pPr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number of clusters</a:t>
            </a:r>
          </a:p>
          <a:p>
            <a:pPr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Start with seed centroids – random??</a:t>
            </a:r>
          </a:p>
        </p:txBody>
      </p:sp>
    </p:spTree>
    <p:extLst>
      <p:ext uri="{BB962C8B-B14F-4D97-AF65-F5344CB8AC3E}">
        <p14:creationId xmlns:p14="http://schemas.microsoft.com/office/powerpoint/2010/main" val="33442201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Data Mining and Knowledge Discovery</a:t>
            </a:r>
          </a:p>
        </p:txBody>
      </p:sp>
      <p:sp>
        <p:nvSpPr>
          <p:cNvPr id="30723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815010-B3AD-46FC-9E67-9255006E9550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sp>
        <p:nvSpPr>
          <p:cNvPr id="3072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/>
              <a:t>Assign Instances to Clusters</a:t>
            </a:r>
          </a:p>
        </p:txBody>
      </p:sp>
      <p:sp>
        <p:nvSpPr>
          <p:cNvPr id="47109" name="Line 3"/>
          <p:cNvSpPr>
            <a:spLocks noChangeShapeType="1"/>
          </p:cNvSpPr>
          <p:nvPr/>
        </p:nvSpPr>
        <p:spPr bwMode="auto">
          <a:xfrm flipV="1">
            <a:off x="1524000" y="1981200"/>
            <a:ext cx="0" cy="3581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10" name="Line 4"/>
          <p:cNvSpPr>
            <a:spLocks noChangeShapeType="1"/>
          </p:cNvSpPr>
          <p:nvPr/>
        </p:nvSpPr>
        <p:spPr bwMode="auto">
          <a:xfrm>
            <a:off x="1524000" y="5562600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11" name="Oval 5"/>
          <p:cNvSpPr>
            <a:spLocks noChangeArrowheads="1"/>
          </p:cNvSpPr>
          <p:nvPr/>
        </p:nvSpPr>
        <p:spPr bwMode="auto">
          <a:xfrm>
            <a:off x="1905000" y="4648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12" name="Oval 6"/>
          <p:cNvSpPr>
            <a:spLocks noChangeArrowheads="1"/>
          </p:cNvSpPr>
          <p:nvPr/>
        </p:nvSpPr>
        <p:spPr bwMode="auto">
          <a:xfrm>
            <a:off x="2590800" y="4572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13" name="Oval 7"/>
          <p:cNvSpPr>
            <a:spLocks noChangeArrowheads="1"/>
          </p:cNvSpPr>
          <p:nvPr/>
        </p:nvSpPr>
        <p:spPr bwMode="auto">
          <a:xfrm>
            <a:off x="2133600" y="4191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14" name="Oval 8"/>
          <p:cNvSpPr>
            <a:spLocks noChangeArrowheads="1"/>
          </p:cNvSpPr>
          <p:nvPr/>
        </p:nvSpPr>
        <p:spPr bwMode="auto">
          <a:xfrm>
            <a:off x="2209800" y="48006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15" name="Oval 9"/>
          <p:cNvSpPr>
            <a:spLocks noChangeArrowheads="1"/>
          </p:cNvSpPr>
          <p:nvPr/>
        </p:nvSpPr>
        <p:spPr bwMode="auto">
          <a:xfrm>
            <a:off x="2971800" y="4267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16" name="Oval 10"/>
          <p:cNvSpPr>
            <a:spLocks noChangeArrowheads="1"/>
          </p:cNvSpPr>
          <p:nvPr/>
        </p:nvSpPr>
        <p:spPr bwMode="auto">
          <a:xfrm>
            <a:off x="4648200" y="4495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17" name="Oval 11"/>
          <p:cNvSpPr>
            <a:spLocks noChangeArrowheads="1"/>
          </p:cNvSpPr>
          <p:nvPr/>
        </p:nvSpPr>
        <p:spPr bwMode="auto">
          <a:xfrm>
            <a:off x="5257800" y="4114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18" name="Oval 12"/>
          <p:cNvSpPr>
            <a:spLocks noChangeArrowheads="1"/>
          </p:cNvSpPr>
          <p:nvPr/>
        </p:nvSpPr>
        <p:spPr bwMode="auto">
          <a:xfrm>
            <a:off x="5029200" y="3733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19" name="Oval 13"/>
          <p:cNvSpPr>
            <a:spLocks noChangeArrowheads="1"/>
          </p:cNvSpPr>
          <p:nvPr/>
        </p:nvSpPr>
        <p:spPr bwMode="auto">
          <a:xfrm>
            <a:off x="5410200" y="32766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20" name="Oval 14"/>
          <p:cNvSpPr>
            <a:spLocks noChangeArrowheads="1"/>
          </p:cNvSpPr>
          <p:nvPr/>
        </p:nvSpPr>
        <p:spPr bwMode="auto">
          <a:xfrm>
            <a:off x="5029200" y="2971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21" name="Oval 15"/>
          <p:cNvSpPr>
            <a:spLocks noChangeArrowheads="1"/>
          </p:cNvSpPr>
          <p:nvPr/>
        </p:nvSpPr>
        <p:spPr bwMode="auto">
          <a:xfrm>
            <a:off x="2362200" y="2819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22" name="Oval 16"/>
          <p:cNvSpPr>
            <a:spLocks noChangeArrowheads="1"/>
          </p:cNvSpPr>
          <p:nvPr/>
        </p:nvSpPr>
        <p:spPr bwMode="auto">
          <a:xfrm>
            <a:off x="1905000" y="2438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23" name="Oval 17"/>
          <p:cNvSpPr>
            <a:spLocks noChangeArrowheads="1"/>
          </p:cNvSpPr>
          <p:nvPr/>
        </p:nvSpPr>
        <p:spPr bwMode="auto">
          <a:xfrm>
            <a:off x="1981200" y="3048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24" name="Oval 18"/>
          <p:cNvSpPr>
            <a:spLocks noChangeArrowheads="1"/>
          </p:cNvSpPr>
          <p:nvPr/>
        </p:nvSpPr>
        <p:spPr bwMode="auto">
          <a:xfrm>
            <a:off x="2895600" y="2667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25" name="Oval 19"/>
          <p:cNvSpPr>
            <a:spLocks noChangeArrowheads="1"/>
          </p:cNvSpPr>
          <p:nvPr/>
        </p:nvSpPr>
        <p:spPr bwMode="auto">
          <a:xfrm>
            <a:off x="2362200" y="3200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26" name="Oval 20"/>
          <p:cNvSpPr>
            <a:spLocks noChangeArrowheads="1"/>
          </p:cNvSpPr>
          <p:nvPr/>
        </p:nvSpPr>
        <p:spPr bwMode="auto">
          <a:xfrm>
            <a:off x="2819400" y="3200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27" name="Oval 21"/>
          <p:cNvSpPr>
            <a:spLocks noChangeArrowheads="1"/>
          </p:cNvSpPr>
          <p:nvPr/>
        </p:nvSpPr>
        <p:spPr bwMode="auto">
          <a:xfrm>
            <a:off x="2362200" y="2438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28" name="Oval 22"/>
          <p:cNvSpPr>
            <a:spLocks noChangeArrowheads="1"/>
          </p:cNvSpPr>
          <p:nvPr/>
        </p:nvSpPr>
        <p:spPr bwMode="auto">
          <a:xfrm>
            <a:off x="1752600" y="3886200"/>
            <a:ext cx="228600" cy="228600"/>
          </a:xfrm>
          <a:prstGeom prst="ellipse">
            <a:avLst/>
          </a:prstGeom>
          <a:solidFill>
            <a:srgbClr val="FF0000"/>
          </a:solidFill>
          <a:ln w="381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745" name="Oval 23"/>
          <p:cNvSpPr>
            <a:spLocks noChangeArrowheads="1"/>
          </p:cNvSpPr>
          <p:nvPr/>
        </p:nvSpPr>
        <p:spPr bwMode="auto">
          <a:xfrm>
            <a:off x="2590800" y="3505200"/>
            <a:ext cx="228600" cy="2286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">
            <a:solidFill>
              <a:schemeClr val="accent2">
                <a:lumMod val="75000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47130" name="Oval 24"/>
          <p:cNvSpPr>
            <a:spLocks noChangeArrowheads="1"/>
          </p:cNvSpPr>
          <p:nvPr/>
        </p:nvSpPr>
        <p:spPr bwMode="auto">
          <a:xfrm>
            <a:off x="4191000" y="3886200"/>
            <a:ext cx="228600" cy="228600"/>
          </a:xfrm>
          <a:prstGeom prst="ellipse">
            <a:avLst/>
          </a:prstGeom>
          <a:solidFill>
            <a:srgbClr val="00B050"/>
          </a:solidFill>
          <a:ln w="38100">
            <a:solidFill>
              <a:srgbClr val="00B05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31" name="Line 30"/>
          <p:cNvSpPr>
            <a:spLocks noChangeShapeType="1"/>
          </p:cNvSpPr>
          <p:nvPr/>
        </p:nvSpPr>
        <p:spPr bwMode="auto">
          <a:xfrm>
            <a:off x="1524000" y="3200400"/>
            <a:ext cx="2362200" cy="2362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7132" name="Line 31"/>
          <p:cNvSpPr>
            <a:spLocks noChangeShapeType="1"/>
          </p:cNvSpPr>
          <p:nvPr/>
        </p:nvSpPr>
        <p:spPr bwMode="auto">
          <a:xfrm flipV="1">
            <a:off x="2743200" y="2133600"/>
            <a:ext cx="2819400" cy="2286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 Box 31">
            <a:extLst>
              <a:ext uri="{FF2B5EF4-FFF2-40B4-BE49-F238E27FC236}">
                <a16:creationId xmlns:a16="http://schemas.microsoft.com/office/drawing/2014/main" id="{426CA26C-ED08-4530-02C4-B9AC70C224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2660047"/>
            <a:ext cx="2603330" cy="1631216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Every point gets assigned to a cluster based on which centroid it is closest to</a:t>
            </a:r>
          </a:p>
        </p:txBody>
      </p:sp>
    </p:spTree>
    <p:extLst>
      <p:ext uri="{BB962C8B-B14F-4D97-AF65-F5344CB8AC3E}">
        <p14:creationId xmlns:p14="http://schemas.microsoft.com/office/powerpoint/2010/main" val="2640367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5F3E-BA50-FD50-E36A-CF3721DAF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437EA-BD34-7206-5BC5-C4FB7EF9E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418" y="865739"/>
            <a:ext cx="8229600" cy="4814202"/>
          </a:xfrm>
        </p:spPr>
        <p:txBody>
          <a:bodyPr/>
          <a:lstStyle/>
          <a:p>
            <a:r>
              <a:rPr lang="en-US" dirty="0"/>
              <a:t>The concept of </a:t>
            </a:r>
            <a:r>
              <a:rPr lang="en-US" i="1" dirty="0"/>
              <a:t>similarity</a:t>
            </a:r>
            <a:r>
              <a:rPr lang="en-US" dirty="0"/>
              <a:t> underlies many data science methods and solutions to business problems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Idea: If two things are similar in some ways, they often share other characteristics as well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Think about how similarity is used in retail: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F8B45-5228-EA99-C91A-C7F96908C4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</a:t>
            </a:fld>
            <a:endParaRPr lang="en-US"/>
          </a:p>
        </p:txBody>
      </p:sp>
      <p:pic>
        <p:nvPicPr>
          <p:cNvPr id="7" name="Content Placeholder 7" descr="A screenshot of a website&#10;&#10;Description automatically generated">
            <a:extLst>
              <a:ext uri="{FF2B5EF4-FFF2-40B4-BE49-F238E27FC236}">
                <a16:creationId xmlns:a16="http://schemas.microsoft.com/office/drawing/2014/main" id="{896E72FE-31F4-62F4-8819-7C341D599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229100" y="4288255"/>
            <a:ext cx="4648200" cy="212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6A95445-F9AD-FE53-0235-083B97207D48}"/>
              </a:ext>
            </a:extLst>
          </p:cNvPr>
          <p:cNvGrpSpPr/>
          <p:nvPr/>
        </p:nvGrpSpPr>
        <p:grpSpPr>
          <a:xfrm>
            <a:off x="59636" y="4319942"/>
            <a:ext cx="3578750" cy="2146673"/>
            <a:chOff x="59636" y="4319942"/>
            <a:chExt cx="3578750" cy="2146673"/>
          </a:xfrm>
        </p:grpSpPr>
        <p:pic>
          <p:nvPicPr>
            <p:cNvPr id="8" name="Picture 7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E8695DAD-B6E3-5F67-1CD5-08ED98298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857" y="4345715"/>
              <a:ext cx="3505529" cy="21209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1C3B704-3986-BA3D-4E46-95DBBF8ED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636" y="4319942"/>
              <a:ext cx="2019300" cy="203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8333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Data Mining and Knowledge Discovery</a:t>
            </a:r>
          </a:p>
        </p:txBody>
      </p:sp>
      <p:sp>
        <p:nvSpPr>
          <p:cNvPr id="3174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6DF4AF-049A-4DA5-B24F-8DD9D3072856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sp>
        <p:nvSpPr>
          <p:cNvPr id="3174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Find New Centroids</a:t>
            </a:r>
          </a:p>
        </p:txBody>
      </p:sp>
      <p:sp>
        <p:nvSpPr>
          <p:cNvPr id="48133" name="Line 3"/>
          <p:cNvSpPr>
            <a:spLocks noChangeShapeType="1"/>
          </p:cNvSpPr>
          <p:nvPr/>
        </p:nvSpPr>
        <p:spPr bwMode="auto">
          <a:xfrm flipV="1">
            <a:off x="1524000" y="1981200"/>
            <a:ext cx="0" cy="3581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34" name="Line 4"/>
          <p:cNvSpPr>
            <a:spLocks noChangeShapeType="1"/>
          </p:cNvSpPr>
          <p:nvPr/>
        </p:nvSpPr>
        <p:spPr bwMode="auto">
          <a:xfrm>
            <a:off x="1524000" y="5562600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35" name="Oval 5"/>
          <p:cNvSpPr>
            <a:spLocks noChangeArrowheads="1"/>
          </p:cNvSpPr>
          <p:nvPr/>
        </p:nvSpPr>
        <p:spPr bwMode="auto">
          <a:xfrm>
            <a:off x="1905000" y="4648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36" name="Oval 6"/>
          <p:cNvSpPr>
            <a:spLocks noChangeArrowheads="1"/>
          </p:cNvSpPr>
          <p:nvPr/>
        </p:nvSpPr>
        <p:spPr bwMode="auto">
          <a:xfrm>
            <a:off x="2590800" y="4572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37" name="Oval 7"/>
          <p:cNvSpPr>
            <a:spLocks noChangeArrowheads="1"/>
          </p:cNvSpPr>
          <p:nvPr/>
        </p:nvSpPr>
        <p:spPr bwMode="auto">
          <a:xfrm>
            <a:off x="2133600" y="4191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38" name="Oval 8"/>
          <p:cNvSpPr>
            <a:spLocks noChangeArrowheads="1"/>
          </p:cNvSpPr>
          <p:nvPr/>
        </p:nvSpPr>
        <p:spPr bwMode="auto">
          <a:xfrm>
            <a:off x="2209800" y="48006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39" name="Oval 9"/>
          <p:cNvSpPr>
            <a:spLocks noChangeArrowheads="1"/>
          </p:cNvSpPr>
          <p:nvPr/>
        </p:nvSpPr>
        <p:spPr bwMode="auto">
          <a:xfrm>
            <a:off x="2971800" y="4267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40" name="Oval 10"/>
          <p:cNvSpPr>
            <a:spLocks noChangeArrowheads="1"/>
          </p:cNvSpPr>
          <p:nvPr/>
        </p:nvSpPr>
        <p:spPr bwMode="auto">
          <a:xfrm>
            <a:off x="4648200" y="4495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41" name="Oval 11"/>
          <p:cNvSpPr>
            <a:spLocks noChangeArrowheads="1"/>
          </p:cNvSpPr>
          <p:nvPr/>
        </p:nvSpPr>
        <p:spPr bwMode="auto">
          <a:xfrm>
            <a:off x="5257800" y="4114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42" name="Oval 12"/>
          <p:cNvSpPr>
            <a:spLocks noChangeArrowheads="1"/>
          </p:cNvSpPr>
          <p:nvPr/>
        </p:nvSpPr>
        <p:spPr bwMode="auto">
          <a:xfrm>
            <a:off x="5029200" y="3733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43" name="Oval 13"/>
          <p:cNvSpPr>
            <a:spLocks noChangeArrowheads="1"/>
          </p:cNvSpPr>
          <p:nvPr/>
        </p:nvSpPr>
        <p:spPr bwMode="auto">
          <a:xfrm>
            <a:off x="5410200" y="32766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44" name="Oval 14"/>
          <p:cNvSpPr>
            <a:spLocks noChangeArrowheads="1"/>
          </p:cNvSpPr>
          <p:nvPr/>
        </p:nvSpPr>
        <p:spPr bwMode="auto">
          <a:xfrm>
            <a:off x="5029200" y="2971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45" name="Oval 15"/>
          <p:cNvSpPr>
            <a:spLocks noChangeArrowheads="1"/>
          </p:cNvSpPr>
          <p:nvPr/>
        </p:nvSpPr>
        <p:spPr bwMode="auto">
          <a:xfrm>
            <a:off x="2362200" y="2819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46" name="Oval 16"/>
          <p:cNvSpPr>
            <a:spLocks noChangeArrowheads="1"/>
          </p:cNvSpPr>
          <p:nvPr/>
        </p:nvSpPr>
        <p:spPr bwMode="auto">
          <a:xfrm>
            <a:off x="1905000" y="2438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47" name="Oval 17"/>
          <p:cNvSpPr>
            <a:spLocks noChangeArrowheads="1"/>
          </p:cNvSpPr>
          <p:nvPr/>
        </p:nvSpPr>
        <p:spPr bwMode="auto">
          <a:xfrm>
            <a:off x="1981200" y="3048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48" name="Oval 18"/>
          <p:cNvSpPr>
            <a:spLocks noChangeArrowheads="1"/>
          </p:cNvSpPr>
          <p:nvPr/>
        </p:nvSpPr>
        <p:spPr bwMode="auto">
          <a:xfrm>
            <a:off x="2895600" y="2667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49" name="Oval 19"/>
          <p:cNvSpPr>
            <a:spLocks noChangeArrowheads="1"/>
          </p:cNvSpPr>
          <p:nvPr/>
        </p:nvSpPr>
        <p:spPr bwMode="auto">
          <a:xfrm>
            <a:off x="2362200" y="3200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50" name="Oval 20"/>
          <p:cNvSpPr>
            <a:spLocks noChangeArrowheads="1"/>
          </p:cNvSpPr>
          <p:nvPr/>
        </p:nvSpPr>
        <p:spPr bwMode="auto">
          <a:xfrm>
            <a:off x="2819400" y="3200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51" name="Oval 21"/>
          <p:cNvSpPr>
            <a:spLocks noChangeArrowheads="1"/>
          </p:cNvSpPr>
          <p:nvPr/>
        </p:nvSpPr>
        <p:spPr bwMode="auto">
          <a:xfrm>
            <a:off x="2362200" y="2438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52" name="Oval 22"/>
          <p:cNvSpPr>
            <a:spLocks noChangeArrowheads="1"/>
          </p:cNvSpPr>
          <p:nvPr/>
        </p:nvSpPr>
        <p:spPr bwMode="auto">
          <a:xfrm>
            <a:off x="1752600" y="3886200"/>
            <a:ext cx="228600" cy="228600"/>
          </a:xfrm>
          <a:prstGeom prst="ellipse">
            <a:avLst/>
          </a:prstGeom>
          <a:solidFill>
            <a:schemeClr val="hlink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53" name="Oval 23"/>
          <p:cNvSpPr>
            <a:spLocks noChangeArrowheads="1"/>
          </p:cNvSpPr>
          <p:nvPr/>
        </p:nvSpPr>
        <p:spPr bwMode="auto">
          <a:xfrm>
            <a:off x="2590800" y="350520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54" name="Oval 24"/>
          <p:cNvSpPr>
            <a:spLocks noChangeArrowheads="1"/>
          </p:cNvSpPr>
          <p:nvPr/>
        </p:nvSpPr>
        <p:spPr bwMode="auto">
          <a:xfrm>
            <a:off x="4191000" y="3886200"/>
            <a:ext cx="228600" cy="228600"/>
          </a:xfrm>
          <a:prstGeom prst="ellipse">
            <a:avLst/>
          </a:prstGeom>
          <a:solidFill>
            <a:srgbClr val="FFFF99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55" name="AutoShape 29"/>
          <p:cNvSpPr>
            <a:spLocks noChangeArrowheads="1"/>
          </p:cNvSpPr>
          <p:nvPr/>
        </p:nvSpPr>
        <p:spPr bwMode="auto">
          <a:xfrm>
            <a:off x="2057400" y="4419600"/>
            <a:ext cx="228600" cy="228600"/>
          </a:xfrm>
          <a:prstGeom prst="plus">
            <a:avLst>
              <a:gd name="adj" fmla="val 25000"/>
            </a:avLst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56" name="AutoShape 30"/>
          <p:cNvSpPr>
            <a:spLocks noChangeArrowheads="1"/>
          </p:cNvSpPr>
          <p:nvPr/>
        </p:nvSpPr>
        <p:spPr bwMode="auto">
          <a:xfrm>
            <a:off x="4800600" y="3657600"/>
            <a:ext cx="228600" cy="228600"/>
          </a:xfrm>
          <a:prstGeom prst="plus">
            <a:avLst>
              <a:gd name="adj" fmla="val 25000"/>
            </a:avLst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57" name="AutoShape 31"/>
          <p:cNvSpPr>
            <a:spLocks noChangeArrowheads="1"/>
          </p:cNvSpPr>
          <p:nvPr/>
        </p:nvSpPr>
        <p:spPr bwMode="auto">
          <a:xfrm>
            <a:off x="2438400" y="2819400"/>
            <a:ext cx="228600" cy="228600"/>
          </a:xfrm>
          <a:prstGeom prst="plus">
            <a:avLst>
              <a:gd name="adj" fmla="val 25000"/>
            </a:avLst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58" name="Oval 32"/>
          <p:cNvSpPr>
            <a:spLocks noChangeArrowheads="1"/>
          </p:cNvSpPr>
          <p:nvPr/>
        </p:nvSpPr>
        <p:spPr bwMode="auto">
          <a:xfrm>
            <a:off x="2590800" y="3505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59" name="Oval 33"/>
          <p:cNvSpPr>
            <a:spLocks noChangeArrowheads="1"/>
          </p:cNvSpPr>
          <p:nvPr/>
        </p:nvSpPr>
        <p:spPr bwMode="auto">
          <a:xfrm>
            <a:off x="1752600" y="3886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60" name="Oval 34"/>
          <p:cNvSpPr>
            <a:spLocks noChangeArrowheads="1"/>
          </p:cNvSpPr>
          <p:nvPr/>
        </p:nvSpPr>
        <p:spPr bwMode="auto">
          <a:xfrm>
            <a:off x="4191000" y="3886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 Box 31">
            <a:extLst>
              <a:ext uri="{FF2B5EF4-FFF2-40B4-BE49-F238E27FC236}">
                <a16:creationId xmlns:a16="http://schemas.microsoft.com/office/drawing/2014/main" id="{F8748019-D512-8D70-3B6E-B5674AA90E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4383" y="2806868"/>
            <a:ext cx="2723634" cy="1015663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Calcuate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the new centroids of the clusters </a:t>
            </a:r>
          </a:p>
        </p:txBody>
      </p:sp>
    </p:spTree>
    <p:extLst>
      <p:ext uri="{BB962C8B-B14F-4D97-AF65-F5344CB8AC3E}">
        <p14:creationId xmlns:p14="http://schemas.microsoft.com/office/powerpoint/2010/main" val="11861117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3E4A12D-BC90-4E34-84B7-1D1CF9E6F125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sp>
        <p:nvSpPr>
          <p:cNvPr id="327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New Clusters</a:t>
            </a:r>
          </a:p>
        </p:txBody>
      </p:sp>
      <p:sp>
        <p:nvSpPr>
          <p:cNvPr id="49157" name="Line 3"/>
          <p:cNvSpPr>
            <a:spLocks noChangeShapeType="1"/>
          </p:cNvSpPr>
          <p:nvPr/>
        </p:nvSpPr>
        <p:spPr bwMode="auto">
          <a:xfrm flipV="1">
            <a:off x="1524000" y="1981200"/>
            <a:ext cx="0" cy="3581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58" name="Line 4"/>
          <p:cNvSpPr>
            <a:spLocks noChangeShapeType="1"/>
          </p:cNvSpPr>
          <p:nvPr/>
        </p:nvSpPr>
        <p:spPr bwMode="auto">
          <a:xfrm>
            <a:off x="1524000" y="5562600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59" name="Oval 5"/>
          <p:cNvSpPr>
            <a:spLocks noChangeArrowheads="1"/>
          </p:cNvSpPr>
          <p:nvPr/>
        </p:nvSpPr>
        <p:spPr bwMode="auto">
          <a:xfrm>
            <a:off x="1905000" y="4648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60" name="Oval 6"/>
          <p:cNvSpPr>
            <a:spLocks noChangeArrowheads="1"/>
          </p:cNvSpPr>
          <p:nvPr/>
        </p:nvSpPr>
        <p:spPr bwMode="auto">
          <a:xfrm>
            <a:off x="2590800" y="4572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61" name="Oval 7"/>
          <p:cNvSpPr>
            <a:spLocks noChangeArrowheads="1"/>
          </p:cNvSpPr>
          <p:nvPr/>
        </p:nvSpPr>
        <p:spPr bwMode="auto">
          <a:xfrm>
            <a:off x="2133600" y="4191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62" name="Oval 8"/>
          <p:cNvSpPr>
            <a:spLocks noChangeArrowheads="1"/>
          </p:cNvSpPr>
          <p:nvPr/>
        </p:nvSpPr>
        <p:spPr bwMode="auto">
          <a:xfrm>
            <a:off x="2209800" y="48006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63" name="Oval 9"/>
          <p:cNvSpPr>
            <a:spLocks noChangeArrowheads="1"/>
          </p:cNvSpPr>
          <p:nvPr/>
        </p:nvSpPr>
        <p:spPr bwMode="auto">
          <a:xfrm>
            <a:off x="2971800" y="4267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64" name="Oval 10"/>
          <p:cNvSpPr>
            <a:spLocks noChangeArrowheads="1"/>
          </p:cNvSpPr>
          <p:nvPr/>
        </p:nvSpPr>
        <p:spPr bwMode="auto">
          <a:xfrm>
            <a:off x="4648200" y="4495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65" name="Oval 11"/>
          <p:cNvSpPr>
            <a:spLocks noChangeArrowheads="1"/>
          </p:cNvSpPr>
          <p:nvPr/>
        </p:nvSpPr>
        <p:spPr bwMode="auto">
          <a:xfrm>
            <a:off x="5257800" y="4114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66" name="Oval 12"/>
          <p:cNvSpPr>
            <a:spLocks noChangeArrowheads="1"/>
          </p:cNvSpPr>
          <p:nvPr/>
        </p:nvSpPr>
        <p:spPr bwMode="auto">
          <a:xfrm>
            <a:off x="5029200" y="3733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67" name="Oval 13"/>
          <p:cNvSpPr>
            <a:spLocks noChangeArrowheads="1"/>
          </p:cNvSpPr>
          <p:nvPr/>
        </p:nvSpPr>
        <p:spPr bwMode="auto">
          <a:xfrm>
            <a:off x="5410200" y="32766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68" name="Oval 14"/>
          <p:cNvSpPr>
            <a:spLocks noChangeArrowheads="1"/>
          </p:cNvSpPr>
          <p:nvPr/>
        </p:nvSpPr>
        <p:spPr bwMode="auto">
          <a:xfrm>
            <a:off x="5029200" y="29718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69" name="Oval 15"/>
          <p:cNvSpPr>
            <a:spLocks noChangeArrowheads="1"/>
          </p:cNvSpPr>
          <p:nvPr/>
        </p:nvSpPr>
        <p:spPr bwMode="auto">
          <a:xfrm>
            <a:off x="2362200" y="2819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70" name="Oval 16"/>
          <p:cNvSpPr>
            <a:spLocks noChangeArrowheads="1"/>
          </p:cNvSpPr>
          <p:nvPr/>
        </p:nvSpPr>
        <p:spPr bwMode="auto">
          <a:xfrm>
            <a:off x="1905000" y="2438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71" name="Oval 17"/>
          <p:cNvSpPr>
            <a:spLocks noChangeArrowheads="1"/>
          </p:cNvSpPr>
          <p:nvPr/>
        </p:nvSpPr>
        <p:spPr bwMode="auto">
          <a:xfrm>
            <a:off x="1981200" y="3048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72" name="Oval 18"/>
          <p:cNvSpPr>
            <a:spLocks noChangeArrowheads="1"/>
          </p:cNvSpPr>
          <p:nvPr/>
        </p:nvSpPr>
        <p:spPr bwMode="auto">
          <a:xfrm>
            <a:off x="2895600" y="26670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73" name="Oval 19"/>
          <p:cNvSpPr>
            <a:spLocks noChangeArrowheads="1"/>
          </p:cNvSpPr>
          <p:nvPr/>
        </p:nvSpPr>
        <p:spPr bwMode="auto">
          <a:xfrm>
            <a:off x="2362200" y="3200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74" name="Oval 20"/>
          <p:cNvSpPr>
            <a:spLocks noChangeArrowheads="1"/>
          </p:cNvSpPr>
          <p:nvPr/>
        </p:nvSpPr>
        <p:spPr bwMode="auto">
          <a:xfrm>
            <a:off x="2819400" y="3200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75" name="Oval 21"/>
          <p:cNvSpPr>
            <a:spLocks noChangeArrowheads="1"/>
          </p:cNvSpPr>
          <p:nvPr/>
        </p:nvSpPr>
        <p:spPr bwMode="auto">
          <a:xfrm>
            <a:off x="2362200" y="24384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76" name="Oval 22"/>
          <p:cNvSpPr>
            <a:spLocks noChangeArrowheads="1"/>
          </p:cNvSpPr>
          <p:nvPr/>
        </p:nvSpPr>
        <p:spPr bwMode="auto">
          <a:xfrm>
            <a:off x="1752600" y="3886200"/>
            <a:ext cx="228600" cy="228600"/>
          </a:xfrm>
          <a:prstGeom prst="ellipse">
            <a:avLst/>
          </a:prstGeom>
          <a:solidFill>
            <a:schemeClr val="hlink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77" name="Oval 23"/>
          <p:cNvSpPr>
            <a:spLocks noChangeArrowheads="1"/>
          </p:cNvSpPr>
          <p:nvPr/>
        </p:nvSpPr>
        <p:spPr bwMode="auto">
          <a:xfrm>
            <a:off x="2590800" y="350520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78" name="Oval 24"/>
          <p:cNvSpPr>
            <a:spLocks noChangeArrowheads="1"/>
          </p:cNvSpPr>
          <p:nvPr/>
        </p:nvSpPr>
        <p:spPr bwMode="auto">
          <a:xfrm>
            <a:off x="4191000" y="3886200"/>
            <a:ext cx="228600" cy="228600"/>
          </a:xfrm>
          <a:prstGeom prst="ellipse">
            <a:avLst/>
          </a:prstGeom>
          <a:solidFill>
            <a:srgbClr val="FFFF99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79" name="AutoShape 25"/>
          <p:cNvSpPr>
            <a:spLocks noChangeArrowheads="1"/>
          </p:cNvSpPr>
          <p:nvPr/>
        </p:nvSpPr>
        <p:spPr bwMode="auto">
          <a:xfrm>
            <a:off x="2057400" y="4419600"/>
            <a:ext cx="228600" cy="228600"/>
          </a:xfrm>
          <a:prstGeom prst="plus">
            <a:avLst>
              <a:gd name="adj" fmla="val 25000"/>
            </a:avLst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80" name="AutoShape 26"/>
          <p:cNvSpPr>
            <a:spLocks noChangeArrowheads="1"/>
          </p:cNvSpPr>
          <p:nvPr/>
        </p:nvSpPr>
        <p:spPr bwMode="auto">
          <a:xfrm>
            <a:off x="4800600" y="3657600"/>
            <a:ext cx="228600" cy="228600"/>
          </a:xfrm>
          <a:prstGeom prst="plus">
            <a:avLst>
              <a:gd name="adj" fmla="val 25000"/>
            </a:avLst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81" name="AutoShape 27"/>
          <p:cNvSpPr>
            <a:spLocks noChangeArrowheads="1"/>
          </p:cNvSpPr>
          <p:nvPr/>
        </p:nvSpPr>
        <p:spPr bwMode="auto">
          <a:xfrm>
            <a:off x="2438400" y="2819400"/>
            <a:ext cx="228600" cy="228600"/>
          </a:xfrm>
          <a:prstGeom prst="plus">
            <a:avLst>
              <a:gd name="adj" fmla="val 25000"/>
            </a:avLst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82" name="Oval 28"/>
          <p:cNvSpPr>
            <a:spLocks noChangeArrowheads="1"/>
          </p:cNvSpPr>
          <p:nvPr/>
        </p:nvSpPr>
        <p:spPr bwMode="auto">
          <a:xfrm>
            <a:off x="2590800" y="3505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83" name="Oval 29"/>
          <p:cNvSpPr>
            <a:spLocks noChangeArrowheads="1"/>
          </p:cNvSpPr>
          <p:nvPr/>
        </p:nvSpPr>
        <p:spPr bwMode="auto">
          <a:xfrm>
            <a:off x="1752600" y="3886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84" name="Oval 30"/>
          <p:cNvSpPr>
            <a:spLocks noChangeArrowheads="1"/>
          </p:cNvSpPr>
          <p:nvPr/>
        </p:nvSpPr>
        <p:spPr bwMode="auto">
          <a:xfrm>
            <a:off x="4191000" y="3886200"/>
            <a:ext cx="2286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85" name="Line 31"/>
          <p:cNvSpPr>
            <a:spLocks noChangeShapeType="1"/>
          </p:cNvSpPr>
          <p:nvPr/>
        </p:nvSpPr>
        <p:spPr bwMode="auto">
          <a:xfrm>
            <a:off x="1524000" y="3581400"/>
            <a:ext cx="2057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86" name="Line 32"/>
          <p:cNvSpPr>
            <a:spLocks noChangeShapeType="1"/>
          </p:cNvSpPr>
          <p:nvPr/>
        </p:nvSpPr>
        <p:spPr bwMode="auto">
          <a:xfrm>
            <a:off x="3581400" y="4114800"/>
            <a:ext cx="762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9187" name="Line 33"/>
          <p:cNvSpPr>
            <a:spLocks noChangeShapeType="1"/>
          </p:cNvSpPr>
          <p:nvPr/>
        </p:nvSpPr>
        <p:spPr bwMode="auto">
          <a:xfrm flipV="1">
            <a:off x="3581400" y="2286000"/>
            <a:ext cx="152400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5FEA9B-532D-8649-BC9A-C66902E549B5}"/>
              </a:ext>
            </a:extLst>
          </p:cNvPr>
          <p:cNvSpPr txBox="1"/>
          <p:nvPr/>
        </p:nvSpPr>
        <p:spPr>
          <a:xfrm>
            <a:off x="7032978" y="3276600"/>
            <a:ext cx="1220399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Repeat !!</a:t>
            </a:r>
          </a:p>
        </p:txBody>
      </p:sp>
    </p:spTree>
    <p:extLst>
      <p:ext uri="{BB962C8B-B14F-4D97-AF65-F5344CB8AC3E}">
        <p14:creationId xmlns:p14="http://schemas.microsoft.com/office/powerpoint/2010/main" val="37435147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00247-D8B8-2178-B606-BD69F25F1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pick 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D2264-F7C2-C8F6-AB5A-51AEC86F4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start with a data set you have no idea how many clusters there are! </a:t>
            </a:r>
          </a:p>
          <a:p>
            <a:endParaRPr lang="en-US" dirty="0"/>
          </a:p>
          <a:p>
            <a:r>
              <a:rPr lang="en-US" dirty="0"/>
              <a:t>Why cant we just select k via cross-validation???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There are principled ways to try and figure it out.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Lets look at a case where it should be easy…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81BCB-3114-A2DF-5FC5-3965AAEDF1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16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CCAB8E-F8F5-FFBE-F6CE-53AE1B9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C6CC85-CBBD-C8E3-3EE9-27D4DA2C15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6357" y="1769441"/>
            <a:ext cx="5354176" cy="914400"/>
          </a:xfrm>
        </p:spPr>
        <p:txBody>
          <a:bodyPr/>
          <a:lstStyle/>
          <a:p>
            <a:r>
              <a:rPr lang="en-US" dirty="0"/>
              <a:t>K-means Clustering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9FE181-2905-8C41-0522-5A8B6C40F5A9}"/>
              </a:ext>
            </a:extLst>
          </p:cNvPr>
          <p:cNvSpPr txBox="1"/>
          <p:nvPr/>
        </p:nvSpPr>
        <p:spPr>
          <a:xfrm>
            <a:off x="3283445" y="3341511"/>
            <a:ext cx="3780779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kmeans_Clustering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ipynb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ipynb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0162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Discussion: k-means clustering</a:t>
            </a:r>
          </a:p>
        </p:txBody>
      </p:sp>
      <p:sp>
        <p:nvSpPr>
          <p:cNvPr id="3379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26684"/>
            <a:ext cx="8129504" cy="4257258"/>
          </a:xfrm>
        </p:spPr>
        <p:txBody>
          <a:bodyPr/>
          <a:lstStyle/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r>
              <a:rPr lang="en-US" dirty="0"/>
              <a:t>Data naturally does not cluster!!!! </a:t>
            </a:r>
          </a:p>
          <a:p>
            <a:pPr lvl="1">
              <a:defRPr/>
            </a:pPr>
            <a:r>
              <a:rPr lang="en-US" dirty="0"/>
              <a:t>But the algorithm will always find clusters….</a:t>
            </a:r>
          </a:p>
          <a:p>
            <a:pPr lvl="1">
              <a:defRPr/>
            </a:pPr>
            <a:r>
              <a:rPr lang="en-US" dirty="0"/>
              <a:t>Caveat emptor….</a:t>
            </a:r>
          </a:p>
          <a:p>
            <a:pPr marL="0" indent="0" eaLnBrk="1" hangingPunct="1">
              <a:buNone/>
              <a:defRPr/>
            </a:pPr>
            <a:endParaRPr lang="en-US" dirty="0"/>
          </a:p>
          <a:p>
            <a:pPr eaLnBrk="1" hangingPunct="1">
              <a:defRPr/>
            </a:pPr>
            <a:r>
              <a:rPr lang="en-US" dirty="0"/>
              <a:t>Applicable to fairly large data sets</a:t>
            </a:r>
          </a:p>
          <a:p>
            <a:pPr eaLnBrk="1" hangingPunct="1">
              <a:defRPr/>
            </a:pPr>
            <a:r>
              <a:rPr lang="en-US" dirty="0"/>
              <a:t>Sensitive to initial centers</a:t>
            </a:r>
          </a:p>
          <a:p>
            <a:pPr lvl="1" eaLnBrk="1" hangingPunct="1">
              <a:defRPr/>
            </a:pPr>
            <a:r>
              <a:rPr lang="en-US" dirty="0"/>
              <a:t>Multiple initial run (</a:t>
            </a:r>
            <a:r>
              <a:rPr lang="en-US" dirty="0" err="1"/>
              <a:t>n_init</a:t>
            </a:r>
            <a:r>
              <a:rPr lang="en-US" dirty="0"/>
              <a:t>) in </a:t>
            </a:r>
            <a:r>
              <a:rPr lang="en-US" dirty="0" err="1"/>
              <a:t>sklearn</a:t>
            </a:r>
            <a:r>
              <a:rPr lang="en-US" dirty="0"/>
              <a:t> implementation helps</a:t>
            </a:r>
          </a:p>
          <a:p>
            <a:pPr eaLnBrk="1" hangingPunct="1">
              <a:defRPr/>
            </a:pPr>
            <a:r>
              <a:rPr lang="en-US" dirty="0"/>
              <a:t>Converges to a local optimum</a:t>
            </a:r>
          </a:p>
          <a:p>
            <a:pPr lvl="1">
              <a:defRPr/>
            </a:pPr>
            <a:r>
              <a:rPr lang="en-US" dirty="0"/>
              <a:t>Can run multiple times and get very different results</a:t>
            </a:r>
          </a:p>
          <a:p>
            <a:pPr eaLnBrk="1" hangingPunct="1">
              <a:defRPr/>
            </a:pPr>
            <a:r>
              <a:rPr lang="en-US" dirty="0"/>
              <a:t>Specifying the number of centers very subjective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ED7774-EB42-3431-D82F-3E4A0D91BAB5}"/>
              </a:ext>
            </a:extLst>
          </p:cNvPr>
          <p:cNvSpPr txBox="1"/>
          <p:nvPr/>
        </p:nvSpPr>
        <p:spPr>
          <a:xfrm>
            <a:off x="5034276" y="6592528"/>
            <a:ext cx="667357" cy="1323439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1600" b="0" i="0" u="none" strike="noStrike" dirty="0" err="1">
                <a:solidFill>
                  <a:srgbClr val="2878A2"/>
                </a:solidFill>
                <a:effectLst/>
                <a:highlight>
                  <a:srgbClr val="CDE8EF"/>
                </a:highlight>
                <a:latin typeface="-apple-system"/>
                <a:hlinkClick r:id="rId3" tooltip="sklearn.cluster"/>
              </a:rPr>
              <a:t>sklearn.cluster</a:t>
            </a:r>
            <a:r>
              <a:rPr lang="en-US" sz="1600" b="0" i="0" dirty="0" err="1">
                <a:solidFill>
                  <a:srgbClr val="212529"/>
                </a:solidFill>
                <a:effectLst/>
                <a:highlight>
                  <a:srgbClr val="CDE8EF"/>
                </a:highlight>
                <a:latin typeface="-apple-system"/>
              </a:rPr>
              <a:t>.KMeans</a:t>
            </a:r>
            <a:endParaRPr lang="en-US" sz="1600" b="0" i="0" dirty="0">
              <a:solidFill>
                <a:srgbClr val="212529"/>
              </a:solidFill>
              <a:effectLst/>
              <a:highlight>
                <a:srgbClr val="CDE8EF"/>
              </a:highlight>
              <a:latin typeface="-apple-system"/>
            </a:endParaRPr>
          </a:p>
        </p:txBody>
      </p:sp>
      <p:pic>
        <p:nvPicPr>
          <p:cNvPr id="1026" name="Picture 2" descr="r/DataScienceMemes - Its okay i got my cat to do it since she got 9 lives">
            <a:extLst>
              <a:ext uri="{FF2B5EF4-FFF2-40B4-BE49-F238E27FC236}">
                <a16:creationId xmlns:a16="http://schemas.microsoft.com/office/drawing/2014/main" id="{34A81609-BD7D-01F6-8311-FD9622D45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5810" y="1263316"/>
            <a:ext cx="2165684" cy="216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972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7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E6652-3838-98F9-1C9D-D70BF6988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Clustering: Hierarchical Clustering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53162F5-A4B9-F7BC-0C1F-48318F36E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36353"/>
            <a:ext cx="7792278" cy="729214"/>
          </a:xfrm>
        </p:spPr>
        <p:txBody>
          <a:bodyPr/>
          <a:lstStyle/>
          <a:p>
            <a:r>
              <a:rPr lang="en-US" dirty="0"/>
              <a:t>Build a hierarchy of clusters from the bottom-up 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364480-E587-C645-04F7-6785B19196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453D4AB-3A80-C233-D3ED-0E9B870EBD60}"/>
              </a:ext>
            </a:extLst>
          </p:cNvPr>
          <p:cNvSpPr/>
          <p:nvPr/>
        </p:nvSpPr>
        <p:spPr bwMode="auto">
          <a:xfrm>
            <a:off x="894522" y="1557447"/>
            <a:ext cx="7007087" cy="3885700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8CC8BE-4AB3-C797-9462-D10ADD2C0FDC}"/>
              </a:ext>
            </a:extLst>
          </p:cNvPr>
          <p:cNvSpPr txBox="1"/>
          <p:nvPr/>
        </p:nvSpPr>
        <p:spPr>
          <a:xfrm>
            <a:off x="2663687" y="3051313"/>
            <a:ext cx="338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9E2D9D-FF8C-6EF2-ECEF-46D3A7F7CF24}"/>
              </a:ext>
            </a:extLst>
          </p:cNvPr>
          <p:cNvSpPr txBox="1"/>
          <p:nvPr/>
        </p:nvSpPr>
        <p:spPr>
          <a:xfrm>
            <a:off x="5986356" y="3251368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23F80A-95FA-23F7-A1BC-D4257BEA1D9A}"/>
              </a:ext>
            </a:extLst>
          </p:cNvPr>
          <p:cNvSpPr txBox="1"/>
          <p:nvPr/>
        </p:nvSpPr>
        <p:spPr>
          <a:xfrm>
            <a:off x="5791430" y="2637700"/>
            <a:ext cx="359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A20755-48AA-133A-0A41-37945B74CCFB}"/>
              </a:ext>
            </a:extLst>
          </p:cNvPr>
          <p:cNvSpPr txBox="1"/>
          <p:nvPr/>
        </p:nvSpPr>
        <p:spPr>
          <a:xfrm>
            <a:off x="2916102" y="3251368"/>
            <a:ext cx="338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8ED671-4092-3DBF-45DE-D4B008A15923}"/>
              </a:ext>
            </a:extLst>
          </p:cNvPr>
          <p:cNvSpPr txBox="1"/>
          <p:nvPr/>
        </p:nvSpPr>
        <p:spPr>
          <a:xfrm>
            <a:off x="3499866" y="2531035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588C075-791E-A15B-3635-8B4D0705DB86}"/>
              </a:ext>
            </a:extLst>
          </p:cNvPr>
          <p:cNvSpPr/>
          <p:nvPr/>
        </p:nvSpPr>
        <p:spPr bwMode="auto">
          <a:xfrm rot="1844125">
            <a:off x="2521907" y="3140066"/>
            <a:ext cx="954156" cy="496957"/>
          </a:xfrm>
          <a:prstGeom prst="ellipse">
            <a:avLst/>
          </a:prstGeom>
          <a:noFill/>
          <a:ln w="28575" cap="flat" cmpd="sng" algn="ctr">
            <a:solidFill>
              <a:schemeClr val="accent2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2488BEA-C04E-9B64-D36C-E0AEB94021D0}"/>
              </a:ext>
            </a:extLst>
          </p:cNvPr>
          <p:cNvSpPr/>
          <p:nvPr/>
        </p:nvSpPr>
        <p:spPr bwMode="auto">
          <a:xfrm rot="4336509">
            <a:off x="5443874" y="2862408"/>
            <a:ext cx="1230569" cy="554058"/>
          </a:xfrm>
          <a:prstGeom prst="ellipse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EDB443-3133-0E22-816E-A4A755B6B7E8}"/>
              </a:ext>
            </a:extLst>
          </p:cNvPr>
          <p:cNvSpPr/>
          <p:nvPr/>
        </p:nvSpPr>
        <p:spPr bwMode="auto">
          <a:xfrm>
            <a:off x="2355574" y="2355574"/>
            <a:ext cx="1659835" cy="1649896"/>
          </a:xfrm>
          <a:prstGeom prst="ellipse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030F4B7C-1D9D-74A9-F96C-11992E688FFE}"/>
              </a:ext>
            </a:extLst>
          </p:cNvPr>
          <p:cNvSpPr txBox="1">
            <a:spLocks/>
          </p:cNvSpPr>
          <p:nvPr/>
        </p:nvSpPr>
        <p:spPr bwMode="auto">
          <a:xfrm>
            <a:off x="457199" y="5794513"/>
            <a:ext cx="8040757" cy="729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r>
              <a:rPr lang="en-US" kern="0" dirty="0"/>
              <a:t>Start with n clusters, and progressively merge data until you have one cluster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9259EFA-753B-1720-B6C4-C3FD8CD21F6C}"/>
              </a:ext>
            </a:extLst>
          </p:cNvPr>
          <p:cNvSpPr/>
          <p:nvPr/>
        </p:nvSpPr>
        <p:spPr bwMode="auto">
          <a:xfrm rot="21008727">
            <a:off x="1659834" y="1897761"/>
            <a:ext cx="5387009" cy="3107322"/>
          </a:xfrm>
          <a:prstGeom prst="ellipse">
            <a:avLst/>
          </a:prstGeom>
          <a:noFill/>
          <a:ln w="9525" cap="flat" cmpd="sng" algn="ctr">
            <a:solidFill>
              <a:schemeClr val="accent4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80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3F241-7FD6-4BD8-8F99-418E434F7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Clustering: Hierarchical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6D900-623F-9984-3A15-C1819B74B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different philosophy on how to find clusters:</a:t>
            </a:r>
          </a:p>
          <a:p>
            <a:pPr marL="0" indent="0">
              <a:buNone/>
            </a:pPr>
            <a:endParaRPr lang="en-US" dirty="0"/>
          </a:p>
          <a:p>
            <a:pPr marL="0" indent="0" eaLnBrk="1" hangingPunct="1">
              <a:buNone/>
              <a:defRPr/>
            </a:pPr>
            <a:r>
              <a:rPr lang="en-US" dirty="0"/>
              <a:t>Generic Algorithm:</a:t>
            </a:r>
          </a:p>
          <a:p>
            <a:pPr marL="990600" lvl="1" indent="-533400" eaLnBrk="1" hangingPunct="1">
              <a:buFontTx/>
              <a:buAutoNum type="arabicPeriod"/>
              <a:defRPr/>
            </a:pPr>
            <a:endParaRPr lang="en-US" sz="2000" dirty="0"/>
          </a:p>
          <a:p>
            <a:pPr marL="990600" lvl="1" indent="-533400" eaLnBrk="1" hangingPunct="1">
              <a:buFontTx/>
              <a:buAutoNum type="arabicPeriod"/>
              <a:defRPr/>
            </a:pPr>
            <a:r>
              <a:rPr lang="en-US" sz="2000" dirty="0"/>
              <a:t>Compute all pairwise example-example similarities</a:t>
            </a:r>
          </a:p>
          <a:p>
            <a:pPr marL="990600" lvl="1" indent="-533400" eaLnBrk="1" hangingPunct="1">
              <a:buFontTx/>
              <a:buAutoNum type="arabicPeriod"/>
              <a:defRPr/>
            </a:pPr>
            <a:r>
              <a:rPr lang="en-US" sz="2000" dirty="0"/>
              <a:t>Place each of </a:t>
            </a:r>
            <a:r>
              <a:rPr lang="en-US" sz="2000" i="1" dirty="0"/>
              <a:t>n</a:t>
            </a:r>
            <a:r>
              <a:rPr lang="en-US" sz="2000" dirty="0"/>
              <a:t> examples into a cluster of its own</a:t>
            </a:r>
          </a:p>
          <a:p>
            <a:pPr marL="990600" lvl="1" indent="-533400" eaLnBrk="1" hangingPunct="1">
              <a:buFontTx/>
              <a:buAutoNum type="arabicPeriod"/>
              <a:defRPr/>
            </a:pPr>
            <a:r>
              <a:rPr lang="en-US" sz="2000" dirty="0"/>
              <a:t>Merge the two most similar clusters into one; </a:t>
            </a:r>
          </a:p>
          <a:p>
            <a:pPr marL="1290637" lvl="2" indent="-533400">
              <a:defRPr/>
            </a:pPr>
            <a:r>
              <a:rPr lang="en-US" sz="2000" dirty="0"/>
              <a:t>replace the two clusters by the new cluster</a:t>
            </a:r>
          </a:p>
          <a:p>
            <a:pPr marL="990600" lvl="1" indent="-533400">
              <a:buFont typeface="+mj-lt"/>
              <a:buAutoNum type="arabicPeriod"/>
              <a:defRPr/>
            </a:pPr>
            <a:r>
              <a:rPr lang="en-US" sz="2000" dirty="0"/>
              <a:t>Repeat the above step until there are only k clusters left (note k could = 1).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4CE839-0E3E-594A-6805-2550AE3038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10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BCD89-6248-2195-D7F1-238EFBFFA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Dendrograms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8EBAE-1282-B17F-05AC-645E38C89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968" y="1659572"/>
            <a:ext cx="7736305" cy="987375"/>
          </a:xfrm>
        </p:spPr>
        <p:txBody>
          <a:bodyPr/>
          <a:lstStyle/>
          <a:p>
            <a:r>
              <a:rPr lang="en-US" dirty="0"/>
              <a:t>Dendrograms are a visual representation of the hierarchical clustering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93B1DD-4197-DAAE-D523-765088FE98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47</a:t>
            </a:fld>
            <a:endParaRPr lang="en-US"/>
          </a:p>
        </p:txBody>
      </p:sp>
      <p:pic>
        <p:nvPicPr>
          <p:cNvPr id="8" name="Picture 7" descr="A diagram of 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CBCE1233-5439-9CD7-E605-EC96CDE2B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674" y="3222625"/>
            <a:ext cx="5613400" cy="3022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B89ABE-E5DD-A1A2-D44D-CBBC10EEB0BE}"/>
              </a:ext>
            </a:extLst>
          </p:cNvPr>
          <p:cNvSpPr txBox="1"/>
          <p:nvPr/>
        </p:nvSpPr>
        <p:spPr>
          <a:xfrm>
            <a:off x="6904121" y="4633947"/>
            <a:ext cx="1431757" cy="1323439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Closest points get connected lower in the dendrogram</a:t>
            </a:r>
          </a:p>
        </p:txBody>
      </p:sp>
    </p:spTree>
    <p:extLst>
      <p:ext uri="{BB962C8B-B14F-4D97-AF65-F5344CB8AC3E}">
        <p14:creationId xmlns:p14="http://schemas.microsoft.com/office/powerpoint/2010/main" val="6157280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F49D8-E175-C3FA-6B12-102A2342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Dendrograms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28AD0-A135-8B55-5624-43E2C88AA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291493" cy="1118474"/>
          </a:xfrm>
        </p:spPr>
        <p:txBody>
          <a:bodyPr/>
          <a:lstStyle/>
          <a:p>
            <a:r>
              <a:rPr lang="en-US" dirty="0"/>
              <a:t>Where you cut the dendrogram determines how many clusters you return: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E164B2-5555-04F1-282A-4729B43A0B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48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D06ADC6-F8BD-F134-939D-456477B8F821}"/>
              </a:ext>
            </a:extLst>
          </p:cNvPr>
          <p:cNvGrpSpPr/>
          <p:nvPr/>
        </p:nvGrpSpPr>
        <p:grpSpPr>
          <a:xfrm rot="16200000">
            <a:off x="2603532" y="1506191"/>
            <a:ext cx="3657600" cy="5596525"/>
            <a:chOff x="5472113" y="990600"/>
            <a:chExt cx="3367087" cy="5213203"/>
          </a:xfrm>
        </p:grpSpPr>
        <p:pic>
          <p:nvPicPr>
            <p:cNvPr id="6" name="Picture 5" descr="New_major_mi_ward2.eps">
              <a:extLst>
                <a:ext uri="{FF2B5EF4-FFF2-40B4-BE49-F238E27FC236}">
                  <a16:creationId xmlns:a16="http://schemas.microsoft.com/office/drawing/2014/main" id="{FC029F57-2477-B749-1B94-E7BFF2FA3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rcRect l="11780" t="6052"/>
            <a:stretch>
              <a:fillRect/>
            </a:stretch>
          </p:blipFill>
          <p:spPr>
            <a:xfrm>
              <a:off x="5472113" y="990600"/>
              <a:ext cx="3367087" cy="4652962"/>
            </a:xfrm>
            <a:prstGeom prst="rect">
              <a:avLst/>
            </a:prstGeom>
            <a:noFill/>
            <a:ln>
              <a:noFill/>
            </a:ln>
            <a:effectLst/>
          </p:spPr>
        </p:pic>
        <p:cxnSp>
          <p:nvCxnSpPr>
            <p:cNvPr id="8" name="Straight Connector 6">
              <a:extLst>
                <a:ext uri="{FF2B5EF4-FFF2-40B4-BE49-F238E27FC236}">
                  <a16:creationId xmlns:a16="http://schemas.microsoft.com/office/drawing/2014/main" id="{C15A7A6C-1709-557E-969C-2AEDE74DECD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4019206" y="3727303"/>
              <a:ext cx="4953000" cy="0"/>
            </a:xfrm>
            <a:prstGeom prst="line">
              <a:avLst/>
            </a:prstGeom>
            <a:noFill/>
            <a:ln w="9525" algn="ctr">
              <a:solidFill>
                <a:srgbClr val="FF0000"/>
              </a:solidFill>
              <a:round/>
              <a:headEnd/>
              <a:tailEnd/>
            </a:ln>
          </p:spPr>
        </p:cxn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75B3BFA1-0CE6-398D-30EA-79F90CE35346}"/>
              </a:ext>
            </a:extLst>
          </p:cNvPr>
          <p:cNvSpPr/>
          <p:nvPr/>
        </p:nvSpPr>
        <p:spPr bwMode="auto">
          <a:xfrm>
            <a:off x="6292427" y="5200027"/>
            <a:ext cx="260773" cy="834849"/>
          </a:xfrm>
          <a:prstGeom prst="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4239ED-9C90-B178-7242-0C84D589708D}"/>
              </a:ext>
            </a:extLst>
          </p:cNvPr>
          <p:cNvSpPr/>
          <p:nvPr/>
        </p:nvSpPr>
        <p:spPr bwMode="auto">
          <a:xfrm>
            <a:off x="6041813" y="5202539"/>
            <a:ext cx="203200" cy="834849"/>
          </a:xfrm>
          <a:prstGeom prst="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4BADE8-C6E8-E3BB-0DB1-BE6B859AD8F6}"/>
              </a:ext>
            </a:extLst>
          </p:cNvPr>
          <p:cNvSpPr/>
          <p:nvPr/>
        </p:nvSpPr>
        <p:spPr bwMode="auto">
          <a:xfrm>
            <a:off x="4805378" y="5097352"/>
            <a:ext cx="1154853" cy="940036"/>
          </a:xfrm>
          <a:prstGeom prst="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8DD29E-8A69-C9D3-FD57-5BE7E5F80DEE}"/>
              </a:ext>
            </a:extLst>
          </p:cNvPr>
          <p:cNvSpPr/>
          <p:nvPr/>
        </p:nvSpPr>
        <p:spPr bwMode="auto">
          <a:xfrm>
            <a:off x="3855721" y="5105541"/>
            <a:ext cx="917786" cy="940036"/>
          </a:xfrm>
          <a:prstGeom prst="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7E9F483-25FF-BAB5-AF5A-48F5F578CA87}"/>
              </a:ext>
            </a:extLst>
          </p:cNvPr>
          <p:cNvSpPr/>
          <p:nvPr/>
        </p:nvSpPr>
        <p:spPr bwMode="auto">
          <a:xfrm>
            <a:off x="3255980" y="5105541"/>
            <a:ext cx="574342" cy="940036"/>
          </a:xfrm>
          <a:prstGeom prst="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F426BB-2291-9819-14ED-7956BBA991E8}"/>
              </a:ext>
            </a:extLst>
          </p:cNvPr>
          <p:cNvSpPr/>
          <p:nvPr/>
        </p:nvSpPr>
        <p:spPr bwMode="auto">
          <a:xfrm>
            <a:off x="1913405" y="5114055"/>
            <a:ext cx="1286937" cy="940036"/>
          </a:xfrm>
          <a:prstGeom prst="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7543AF-5734-C929-1576-57A2202091BD}"/>
              </a:ext>
            </a:extLst>
          </p:cNvPr>
          <p:cNvSpPr txBox="1"/>
          <p:nvPr/>
        </p:nvSpPr>
        <p:spPr>
          <a:xfrm>
            <a:off x="7312177" y="4759735"/>
            <a:ext cx="16421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cut results in 6 clusters</a:t>
            </a:r>
          </a:p>
        </p:txBody>
      </p:sp>
      <p:cxnSp>
        <p:nvCxnSpPr>
          <p:cNvPr id="19" name="Straight Connector 6">
            <a:extLst>
              <a:ext uri="{FF2B5EF4-FFF2-40B4-BE49-F238E27FC236}">
                <a16:creationId xmlns:a16="http://schemas.microsoft.com/office/drawing/2014/main" id="{00A11383-047B-F9AB-02B5-22A92E0DCD3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913405" y="3297532"/>
            <a:ext cx="5317190" cy="0"/>
          </a:xfrm>
          <a:prstGeom prst="line">
            <a:avLst/>
          </a:prstGeom>
          <a:noFill/>
          <a:ln w="9525" algn="ctr">
            <a:solidFill>
              <a:srgbClr val="FF0000"/>
            </a:solidFill>
            <a:round/>
            <a:headEnd/>
            <a:tailEnd/>
          </a:ln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F7394D6-2EDD-2F88-B1ED-921EB1922E9E}"/>
              </a:ext>
            </a:extLst>
          </p:cNvPr>
          <p:cNvSpPr txBox="1"/>
          <p:nvPr/>
        </p:nvSpPr>
        <p:spPr>
          <a:xfrm>
            <a:off x="7312177" y="3102642"/>
            <a:ext cx="16421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cut results in 2 clusters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B1D252-A5C8-6D4E-754D-7240C2068915}"/>
              </a:ext>
            </a:extLst>
          </p:cNvPr>
          <p:cNvSpPr txBox="1"/>
          <p:nvPr/>
        </p:nvSpPr>
        <p:spPr>
          <a:xfrm>
            <a:off x="1791847" y="6306611"/>
            <a:ext cx="55603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can partition your data into any number of clusters, from 1 to n</a:t>
            </a:r>
          </a:p>
        </p:txBody>
      </p:sp>
    </p:spTree>
    <p:extLst>
      <p:ext uri="{BB962C8B-B14F-4D97-AF65-F5344CB8AC3E}">
        <p14:creationId xmlns:p14="http://schemas.microsoft.com/office/powerpoint/2010/main" val="12990815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EACF0-54A4-FEE4-D026-39F2D47E6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the Dendrogram!!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B0FBB7-9CA2-3220-10F8-D73E082503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49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AFE1FB0-C53B-458B-DD27-024B20663D51}"/>
              </a:ext>
            </a:extLst>
          </p:cNvPr>
          <p:cNvSpPr/>
          <p:nvPr/>
        </p:nvSpPr>
        <p:spPr bwMode="auto">
          <a:xfrm>
            <a:off x="697832" y="1756611"/>
            <a:ext cx="5378115" cy="4259178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DEC647-02F9-1D83-8D12-ECA04AE5D538}"/>
              </a:ext>
            </a:extLst>
          </p:cNvPr>
          <p:cNvSpPr txBox="1"/>
          <p:nvPr/>
        </p:nvSpPr>
        <p:spPr>
          <a:xfrm>
            <a:off x="1130968" y="5317958"/>
            <a:ext cx="338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961FDC-310C-5A14-D040-1EF7B3F51EDB}"/>
              </a:ext>
            </a:extLst>
          </p:cNvPr>
          <p:cNvSpPr txBox="1"/>
          <p:nvPr/>
        </p:nvSpPr>
        <p:spPr>
          <a:xfrm>
            <a:off x="4968209" y="3978442"/>
            <a:ext cx="3385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3E7BC7-3288-9F13-71C1-AF1FEF1D0EFE}"/>
              </a:ext>
            </a:extLst>
          </p:cNvPr>
          <p:cNvSpPr txBox="1"/>
          <p:nvPr/>
        </p:nvSpPr>
        <p:spPr>
          <a:xfrm>
            <a:off x="5679739" y="4870193"/>
            <a:ext cx="2808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FAEA79-DA6E-FFD4-69BD-CD22E58B3FD1}"/>
              </a:ext>
            </a:extLst>
          </p:cNvPr>
          <p:cNvSpPr txBox="1"/>
          <p:nvPr/>
        </p:nvSpPr>
        <p:spPr>
          <a:xfrm>
            <a:off x="4402723" y="3529010"/>
            <a:ext cx="338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EC00B5-9178-818E-A157-40D83A6A2D93}"/>
              </a:ext>
            </a:extLst>
          </p:cNvPr>
          <p:cNvSpPr txBox="1"/>
          <p:nvPr/>
        </p:nvSpPr>
        <p:spPr>
          <a:xfrm>
            <a:off x="2435725" y="5270303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CB15B9-9EE7-651E-B30B-D5F0134B9B87}"/>
              </a:ext>
            </a:extLst>
          </p:cNvPr>
          <p:cNvSpPr txBox="1"/>
          <p:nvPr/>
        </p:nvSpPr>
        <p:spPr>
          <a:xfrm>
            <a:off x="1026418" y="2049614"/>
            <a:ext cx="317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D8EEB3-9F29-EEA2-DB37-9991720B199F}"/>
              </a:ext>
            </a:extLst>
          </p:cNvPr>
          <p:cNvSpPr txBox="1"/>
          <p:nvPr/>
        </p:nvSpPr>
        <p:spPr>
          <a:xfrm>
            <a:off x="1641158" y="4680017"/>
            <a:ext cx="3385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6C1E47-6C39-0CF8-4F98-FDECAD808E28}"/>
              </a:ext>
            </a:extLst>
          </p:cNvPr>
          <p:cNvSpPr txBox="1"/>
          <p:nvPr/>
        </p:nvSpPr>
        <p:spPr>
          <a:xfrm>
            <a:off x="1283368" y="5470358"/>
            <a:ext cx="357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807A68-DDB7-FD69-D535-D1DC8E3B902A}"/>
              </a:ext>
            </a:extLst>
          </p:cNvPr>
          <p:cNvSpPr txBox="1"/>
          <p:nvPr/>
        </p:nvSpPr>
        <p:spPr>
          <a:xfrm>
            <a:off x="4629655" y="4279907"/>
            <a:ext cx="338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725932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394FA-9A5A-3305-2390-348F8B58F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Similarity and Distance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5870B-A343-3308-2D65-B0AF43C682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363EB99-84DE-9D61-986A-DF902102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Similarity can be used for many different data science and business activities</a:t>
            </a:r>
          </a:p>
          <a:p>
            <a:pPr lvl="1"/>
            <a:r>
              <a:rPr lang="en-US" dirty="0"/>
              <a:t>Find similar products to existing products to identify recommendations</a:t>
            </a:r>
          </a:p>
          <a:p>
            <a:pPr lvl="2"/>
            <a:r>
              <a:rPr lang="en-US" dirty="0"/>
              <a:t>E.g. IBM – many products / many clients</a:t>
            </a:r>
          </a:p>
          <a:p>
            <a:pPr lvl="2"/>
            <a:r>
              <a:rPr lang="en-US" dirty="0"/>
              <a:t>recommender systems</a:t>
            </a:r>
          </a:p>
          <a:p>
            <a:pPr lvl="2"/>
            <a:r>
              <a:rPr lang="en-US" dirty="0"/>
              <a:t>DSB whisky example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Identify items/customers who are similar to your known best customers..</a:t>
            </a:r>
          </a:p>
          <a:p>
            <a:pPr lvl="2"/>
            <a:r>
              <a:rPr lang="en-US" dirty="0"/>
              <a:t>What patterns identify our best customers?  Find new ones early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Similarity for classification or regression</a:t>
            </a:r>
          </a:p>
          <a:p>
            <a:pPr lvl="2"/>
            <a:r>
              <a:rPr lang="en-US" dirty="0"/>
              <a:t>Use information about similar customers to make predictions about new customers (“nearest neighbors”)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Use similarities to group similar items into clusters</a:t>
            </a:r>
          </a:p>
          <a:p>
            <a:pPr lvl="2"/>
            <a:r>
              <a:rPr lang="en-US" dirty="0"/>
              <a:t>Unsupervised learning</a:t>
            </a:r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49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 bldLvl="2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E0861-8596-2821-4255-3D9B47E0D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Clustering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EE630E-928C-D1F3-2360-D3DC850983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dirty="0"/>
              <a:t>Requires another metric: distance between clusters:</a:t>
            </a:r>
          </a:p>
          <a:p>
            <a:pPr lvl="1"/>
            <a:r>
              <a:rPr lang="en-US" sz="1600" dirty="0"/>
              <a:t>Maximum (complete linkage)</a:t>
            </a:r>
          </a:p>
          <a:p>
            <a:pPr lvl="2"/>
            <a:r>
              <a:rPr lang="en-US" sz="1200" dirty="0"/>
              <a:t>Distance between clusters is the maximum distance between two points</a:t>
            </a:r>
          </a:p>
          <a:p>
            <a:pPr lvl="1"/>
            <a:r>
              <a:rPr lang="en-US" sz="1600" dirty="0"/>
              <a:t>Minimum (single linkage)</a:t>
            </a:r>
          </a:p>
          <a:p>
            <a:pPr lvl="2"/>
            <a:r>
              <a:rPr lang="en-US" sz="1200" dirty="0"/>
              <a:t>Distance between clusters is the minimum distance between two points</a:t>
            </a:r>
          </a:p>
          <a:p>
            <a:pPr lvl="1"/>
            <a:r>
              <a:rPr lang="en-US" sz="1600" dirty="0"/>
              <a:t>Average</a:t>
            </a:r>
          </a:p>
          <a:p>
            <a:pPr lvl="2"/>
            <a:r>
              <a:rPr lang="en-US" sz="1200" dirty="0"/>
              <a:t>Distance is the average of all distances</a:t>
            </a:r>
          </a:p>
          <a:p>
            <a:pPr lvl="1"/>
            <a:r>
              <a:rPr lang="en-US" sz="1600" dirty="0"/>
              <a:t>Centroid</a:t>
            </a:r>
          </a:p>
          <a:p>
            <a:pPr lvl="2"/>
            <a:r>
              <a:rPr lang="en-US" sz="1200" dirty="0"/>
              <a:t>Distance is the distance between the centroids</a:t>
            </a:r>
          </a:p>
          <a:p>
            <a:pPr lvl="1"/>
            <a:endParaRPr lang="en-US" sz="1400" dirty="0"/>
          </a:p>
          <a:p>
            <a:r>
              <a:rPr lang="en-US" sz="2000" dirty="0"/>
              <a:t>Tends to have low stability</a:t>
            </a:r>
          </a:p>
          <a:p>
            <a:pPr lvl="1"/>
            <a:r>
              <a:rPr lang="en-US" sz="1600" dirty="0"/>
              <a:t>Results depend on linkage, on distance, normalization, and can be impacted by outliers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556AE-A743-3D47-061F-CF00314B2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50</a:t>
            </a:fld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EDD96B7-84A9-2829-8F37-1666BB161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60" y="2309142"/>
            <a:ext cx="3462447" cy="2898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575BD4-60C0-9AE5-9E89-6FFDF89BDED4}"/>
              </a:ext>
            </a:extLst>
          </p:cNvPr>
          <p:cNvSpPr txBox="1"/>
          <p:nvPr/>
        </p:nvSpPr>
        <p:spPr>
          <a:xfrm>
            <a:off x="3201878" y="6446725"/>
            <a:ext cx="1003801" cy="246221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Shmueli</a:t>
            </a:r>
            <a:r>
              <a:rPr lang="en-US" sz="1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Ch 15</a:t>
            </a:r>
          </a:p>
        </p:txBody>
      </p:sp>
    </p:spTree>
    <p:extLst>
      <p:ext uri="{BB962C8B-B14F-4D97-AF65-F5344CB8AC3E}">
        <p14:creationId xmlns:p14="http://schemas.microsoft.com/office/powerpoint/2010/main" val="181326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2"/>
      <p:bldP spid="8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91ADA-4712-3379-D005-C2CE622CA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C1584-1FE8-57EC-4CC0-220F9FA4A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Clustering can be frustrating to try and fit</a:t>
            </a:r>
          </a:p>
          <a:p>
            <a:r>
              <a:rPr lang="en-US" dirty="0"/>
              <a:t>Sometimes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15CB81-6973-336C-B9FF-FCE098C520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51</a:t>
            </a:fld>
            <a:endParaRPr lang="en-US"/>
          </a:p>
        </p:txBody>
      </p:sp>
      <p:pic>
        <p:nvPicPr>
          <p:cNvPr id="6" name="Picture 5" descr="A diagram of a clustering method&#10;&#10;Description automatically generated">
            <a:extLst>
              <a:ext uri="{FF2B5EF4-FFF2-40B4-BE49-F238E27FC236}">
                <a16:creationId xmlns:a16="http://schemas.microsoft.com/office/drawing/2014/main" id="{57C8EF65-9629-0A3D-B3DF-708A21630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766" y="2152297"/>
            <a:ext cx="6793540" cy="409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4122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2B9CC-4395-D93F-1C69-3EF517CE5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Music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E459E5-7F5F-BCDE-DAAC-18468FEFC0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52</a:t>
            </a:fld>
            <a:endParaRPr lang="en-US"/>
          </a:p>
        </p:txBody>
      </p:sp>
      <p:pic>
        <p:nvPicPr>
          <p:cNvPr id="6" name="Picture 5" descr="A diagram of a clustering method&#10;&#10;Description automatically generated">
            <a:extLst>
              <a:ext uri="{FF2B5EF4-FFF2-40B4-BE49-F238E27FC236}">
                <a16:creationId xmlns:a16="http://schemas.microsoft.com/office/drawing/2014/main" id="{415536DD-5F24-8308-CA0E-F26557D06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651" y="3887070"/>
            <a:ext cx="5190149" cy="2779777"/>
          </a:xfrm>
          <a:prstGeom prst="rect">
            <a:avLst/>
          </a:prstGeom>
        </p:spPr>
      </p:pic>
      <p:pic>
        <p:nvPicPr>
          <p:cNvPr id="8" name="Picture 7" descr="A diagram of a family tree&#10;&#10;Description automatically generated">
            <a:extLst>
              <a:ext uri="{FF2B5EF4-FFF2-40B4-BE49-F238E27FC236}">
                <a16:creationId xmlns:a16="http://schemas.microsoft.com/office/drawing/2014/main" id="{30F4C2DB-C459-EB63-582A-6921A9FFA4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849348"/>
            <a:ext cx="5575300" cy="29830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B57D5AD-DDDB-4394-A5D1-5927349B2CE3}"/>
              </a:ext>
            </a:extLst>
          </p:cNvPr>
          <p:cNvSpPr txBox="1"/>
          <p:nvPr/>
        </p:nvSpPr>
        <p:spPr>
          <a:xfrm>
            <a:off x="617159" y="4337205"/>
            <a:ext cx="2879492" cy="1323439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Ward’s method: a way of doing Hierarchical clustering – merging is decided based on increase in within-cluster variance</a:t>
            </a:r>
          </a:p>
        </p:txBody>
      </p:sp>
      <p:pic>
        <p:nvPicPr>
          <p:cNvPr id="7" name="Picture 6" descr="Cartoon of a person with a weird expression&#10;&#10;Description automatically generated">
            <a:extLst>
              <a:ext uri="{FF2B5EF4-FFF2-40B4-BE49-F238E27FC236}">
                <a16:creationId xmlns:a16="http://schemas.microsoft.com/office/drawing/2014/main" id="{221A1B90-36E5-1429-E819-8E099CCEDC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6158" y="2617070"/>
            <a:ext cx="13208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83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CCAB8E-F8F5-FFBE-F6CE-53AE1B9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C6CC85-CBBD-C8E3-3EE9-27D4DA2C15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6357" y="1769441"/>
            <a:ext cx="5354176" cy="914400"/>
          </a:xfrm>
        </p:spPr>
        <p:txBody>
          <a:bodyPr/>
          <a:lstStyle/>
          <a:p>
            <a:r>
              <a:rPr lang="en-US" dirty="0"/>
              <a:t>Hierarchical Clustering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9FE181-2905-8C41-0522-5A8B6C40F5A9}"/>
              </a:ext>
            </a:extLst>
          </p:cNvPr>
          <p:cNvSpPr txBox="1"/>
          <p:nvPr/>
        </p:nvSpPr>
        <p:spPr>
          <a:xfrm>
            <a:off x="3283445" y="3341511"/>
            <a:ext cx="1889748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HierClust.ipynb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48548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AC9EB-BC41-2DE5-C2CE-B2B34445E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Beware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7EA35-010F-AA35-D681-E4DB14F76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Very hard to evaluate clustering output!  Consider the following:</a:t>
            </a:r>
          </a:p>
          <a:p>
            <a:pPr lvl="1"/>
            <a:r>
              <a:rPr lang="en-US" sz="1600" dirty="0"/>
              <a:t>Cluster interpretability – did you find anything interpretable?</a:t>
            </a:r>
          </a:p>
          <a:p>
            <a:pPr lvl="1"/>
            <a:r>
              <a:rPr lang="en-US" sz="1600" dirty="0"/>
              <a:t>Cluster stability – do your clusters change with different inputs? </a:t>
            </a:r>
          </a:p>
          <a:p>
            <a:pPr lvl="1"/>
            <a:r>
              <a:rPr lang="en-US" sz="1600" dirty="0"/>
              <a:t>Cluster separation – does there really seem to be a difference between the clusters in a meaningful way?</a:t>
            </a:r>
          </a:p>
          <a:p>
            <a:pPr lvl="1"/>
            <a:r>
              <a:rPr lang="en-US" sz="1600" dirty="0"/>
              <a:t>Number of clusters – did you end up with enough to be meaningful in a business sense?</a:t>
            </a:r>
          </a:p>
          <a:p>
            <a:pPr marL="342900" lvl="1" indent="0">
              <a:buNone/>
            </a:pPr>
            <a:endParaRPr lang="en-US" sz="1600" dirty="0"/>
          </a:p>
          <a:p>
            <a:r>
              <a:rPr lang="en-US" sz="1800" dirty="0"/>
              <a:t>Because there are so many different levers to pull, and so little way to evaluate it – remember Rick! 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It can be mis-used…algorithms will always reveal clusters, even if there is no real clustering in the data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Use sparingly, especially if there is no expectation of actual clustering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Or just use as an exploratory measure to find interesting signal or to inspire other work.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47B323-FD2C-96F8-692C-D255EAF161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8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0B85BF-769B-73F4-F4FB-EC276B917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F5B75D-A6D3-6FEE-69BB-B5717FB1C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9F83B6-2683-8AD9-F5F6-4E81FE2027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6357" y="1769441"/>
            <a:ext cx="5354176" cy="914400"/>
          </a:xfrm>
        </p:spPr>
        <p:txBody>
          <a:bodyPr/>
          <a:lstStyle/>
          <a:p>
            <a:r>
              <a:rPr lang="en-US" dirty="0"/>
              <a:t>Class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0ED4A4-1147-1A57-83E4-769ED78F69B6}"/>
              </a:ext>
            </a:extLst>
          </p:cNvPr>
          <p:cNvSpPr txBox="1"/>
          <p:nvPr/>
        </p:nvSpPr>
        <p:spPr>
          <a:xfrm>
            <a:off x="3283445" y="3341511"/>
            <a:ext cx="3094373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T9_ClassSimilarities.ipynb</a:t>
            </a:r>
          </a:p>
        </p:txBody>
      </p:sp>
    </p:spTree>
    <p:extLst>
      <p:ext uri="{BB962C8B-B14F-4D97-AF65-F5344CB8AC3E}">
        <p14:creationId xmlns:p14="http://schemas.microsoft.com/office/powerpoint/2010/main" val="87412504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5C06C0-234A-F651-765C-E90592701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180C14-F9CD-53E1-3F71-2B6F811925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6356" y="1769440"/>
            <a:ext cx="6769001" cy="925633"/>
          </a:xfrm>
        </p:spPr>
        <p:txBody>
          <a:bodyPr/>
          <a:lstStyle/>
          <a:p>
            <a:r>
              <a:rPr lang="en-US" dirty="0"/>
              <a:t>Case Study – AT&amp;T Cellular users</a:t>
            </a:r>
          </a:p>
        </p:txBody>
      </p:sp>
    </p:spTree>
    <p:extLst>
      <p:ext uri="{BB962C8B-B14F-4D97-AF65-F5344CB8AC3E}">
        <p14:creationId xmlns:p14="http://schemas.microsoft.com/office/powerpoint/2010/main" val="183196519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Study of AT&amp;T mobile customers </a:t>
            </a:r>
          </a:p>
          <a:p>
            <a:pPr lvl="1"/>
            <a:r>
              <a:rPr lang="en-US" dirty="0"/>
              <a:t>Can we characterize their usage to learn about them?</a:t>
            </a:r>
          </a:p>
          <a:p>
            <a:pPr lvl="1"/>
            <a:endParaRPr lang="en-US" dirty="0"/>
          </a:p>
          <a:p>
            <a:r>
              <a:rPr lang="en-US" dirty="0"/>
              <a:t>Apply clustering algorithms to find user groups which share similar patterns of usage intensity over time. </a:t>
            </a:r>
          </a:p>
          <a:p>
            <a:endParaRPr lang="en-US" dirty="0"/>
          </a:p>
          <a:p>
            <a:r>
              <a:rPr lang="en-US" dirty="0"/>
              <a:t>All data is analyzed anonymously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4008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4572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EF2AAA6-EA0E-2644-B138-C18ED9E33028}" type="slidenum">
              <a:rPr lang="en-US" smtClean="0"/>
              <a:pPr/>
              <a:t>57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7620000" cy="6858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685800"/>
            <a:ext cx="5829300" cy="5911850"/>
          </a:xfrm>
        </p:spPr>
        <p:txBody>
          <a:bodyPr/>
          <a:lstStyle/>
          <a:p>
            <a:r>
              <a:rPr lang="en-US" dirty="0"/>
              <a:t>Anonymized CDRs (Call Detail Records) collected over a 60 day period from 35 cell towers located within 5 miles of the center of Morristown.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152178 users have transactions in both months. </a:t>
            </a:r>
          </a:p>
          <a:p>
            <a:r>
              <a:rPr lang="en-US" dirty="0"/>
              <a:t>Aggregate voice and SMS usage separately into bins. Each bin represents a particular hour of the day and day of the week.</a:t>
            </a:r>
          </a:p>
          <a:p>
            <a:r>
              <a:rPr lang="en-US" dirty="0"/>
              <a:t>Aggregate  daily bins by weekdays (M-F) and weekends (Sat/Sun), resulting in 24(hours)×2(weekday vs. weekend)×2(Voice vs. SMS)=96 bins.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4008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4572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EF2AAA6-EA0E-2644-B138-C18ED9E33028}" type="slidenum">
              <a:rPr lang="en-US" smtClean="0"/>
              <a:pPr/>
              <a:t>58</a:t>
            </a:fld>
            <a:endParaRPr lang="en-US"/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4564063" y="6597652"/>
            <a:ext cx="184666" cy="21929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>
              <a:lnSpc>
                <a:spcPct val="90000"/>
              </a:lnSpc>
              <a:spcBef>
                <a:spcPct val="20000"/>
              </a:spcBef>
            </a:pPr>
            <a:endParaRPr lang="en-US" sz="900">
              <a:solidFill>
                <a:schemeClr val="tx2"/>
              </a:solidFill>
              <a:latin typeface="Arial" charset="0"/>
            </a:endParaRPr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28600" y="6629400"/>
            <a:ext cx="1647825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l" eaLnBrk="1" hangingPunct="1">
              <a:spcBef>
                <a:spcPct val="0"/>
              </a:spcBef>
            </a:pPr>
            <a:r>
              <a:rPr lang="en-US" sz="900">
                <a:solidFill>
                  <a:schemeClr val="bg1"/>
                </a:solidFill>
              </a:rPr>
              <a:t>August 11, 2011</a:t>
            </a:r>
          </a:p>
          <a:p>
            <a:pPr algn="l" eaLnBrk="1" hangingPunct="1">
              <a:spcBef>
                <a:spcPct val="0"/>
              </a:spcBef>
            </a:pPr>
            <a:endParaRPr lang="en-US" sz="900">
              <a:solidFill>
                <a:schemeClr val="bg1"/>
              </a:solidFill>
            </a:endParaRPr>
          </a:p>
        </p:txBody>
      </p:sp>
      <p:grpSp>
        <p:nvGrpSpPr>
          <p:cNvPr id="9" name="组合 14"/>
          <p:cNvGrpSpPr>
            <a:grpSpLocks/>
          </p:cNvGrpSpPr>
          <p:nvPr/>
        </p:nvGrpSpPr>
        <p:grpSpPr bwMode="auto">
          <a:xfrm>
            <a:off x="6629400" y="3810000"/>
            <a:ext cx="2514600" cy="2971800"/>
            <a:chOff x="5334000" y="3733800"/>
            <a:chExt cx="2514600" cy="2971800"/>
          </a:xfrm>
        </p:grpSpPr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5334000" y="3733800"/>
              <a:ext cx="1981200" cy="29718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</p:pic>
        <p:sp>
          <p:nvSpPr>
            <p:cNvPr id="11" name="TextBox 12"/>
            <p:cNvSpPr txBox="1">
              <a:spLocks noChangeArrowheads="1"/>
            </p:cNvSpPr>
            <p:nvPr/>
          </p:nvSpPr>
          <p:spPr bwMode="auto">
            <a:xfrm>
              <a:off x="5671582" y="3810000"/>
              <a:ext cx="1567417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buNone/>
              </a:pPr>
              <a:r>
                <a:rPr lang="en-US" sz="1200" b="1" dirty="0">
                  <a:solidFill>
                    <a:schemeClr val="tx1"/>
                  </a:solidFill>
                </a:rPr>
                <a:t>Voice</a:t>
              </a:r>
            </a:p>
          </p:txBody>
        </p:sp>
        <p:sp>
          <p:nvSpPr>
            <p:cNvPr id="12" name="TextBox 13"/>
            <p:cNvSpPr txBox="1">
              <a:spLocks noChangeArrowheads="1"/>
            </p:cNvSpPr>
            <p:nvPr/>
          </p:nvSpPr>
          <p:spPr bwMode="auto">
            <a:xfrm>
              <a:off x="6782802" y="3810000"/>
              <a:ext cx="1065798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buNone/>
              </a:pPr>
              <a:r>
                <a:rPr lang="en-US" sz="1200" b="1" dirty="0"/>
                <a:t>SMS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/>
          <a:srcRect l="28239" t="8789" r="57056"/>
          <a:stretch>
            <a:fillRect/>
          </a:stretch>
        </p:blipFill>
        <p:spPr bwMode="auto">
          <a:xfrm>
            <a:off x="6939825" y="427039"/>
            <a:ext cx="1670775" cy="30019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14" name="TextBox 12"/>
          <p:cNvSpPr txBox="1">
            <a:spLocks noChangeArrowheads="1"/>
          </p:cNvSpPr>
          <p:nvPr/>
        </p:nvSpPr>
        <p:spPr bwMode="auto">
          <a:xfrm>
            <a:off x="7119383" y="150040"/>
            <a:ext cx="156741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1200" b="1" dirty="0">
                <a:solidFill>
                  <a:schemeClr val="tx1"/>
                </a:solidFill>
              </a:rPr>
              <a:t>Voice</a:t>
            </a:r>
          </a:p>
        </p:txBody>
      </p:sp>
      <p:sp>
        <p:nvSpPr>
          <p:cNvPr id="15" name="TextBox 13"/>
          <p:cNvSpPr txBox="1">
            <a:spLocks noChangeArrowheads="1"/>
          </p:cNvSpPr>
          <p:nvPr/>
        </p:nvSpPr>
        <p:spPr bwMode="auto">
          <a:xfrm>
            <a:off x="7849102" y="150040"/>
            <a:ext cx="106579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1200" b="1" dirty="0"/>
              <a:t>SMS</a:t>
            </a:r>
            <a:endParaRPr lang="en-US" sz="12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灯片编号占位符 4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4008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4572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EF2AAA6-EA0E-2644-B138-C18ED9E33028}" type="slidenum">
              <a:rPr lang="en-US" smtClean="0"/>
              <a:pPr/>
              <a:t>59</a:t>
            </a:fld>
            <a:endParaRPr lang="en-US"/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11113" y="6135690"/>
            <a:ext cx="9166226" cy="574675"/>
            <a:chOff x="-8" y="3862"/>
            <a:chExt cx="5774" cy="362"/>
          </a:xfrm>
        </p:grpSpPr>
        <p:sp>
          <p:nvSpPr>
            <p:cNvPr id="24600" name="Freeform 5"/>
            <p:cNvSpPr>
              <a:spLocks/>
            </p:cNvSpPr>
            <p:nvPr/>
          </p:nvSpPr>
          <p:spPr bwMode="ltGray">
            <a:xfrm>
              <a:off x="-8" y="3862"/>
              <a:ext cx="5774" cy="233"/>
            </a:xfrm>
            <a:custGeom>
              <a:avLst/>
              <a:gdLst>
                <a:gd name="T0" fmla="*/ 0 w 5766"/>
                <a:gd name="T1" fmla="*/ 174 h 462"/>
                <a:gd name="T2" fmla="*/ 2055 w 5766"/>
                <a:gd name="T3" fmla="*/ 192 h 462"/>
                <a:gd name="T4" fmla="*/ 4488 w 5766"/>
                <a:gd name="T5" fmla="*/ 102 h 462"/>
                <a:gd name="T6" fmla="*/ 5838 w 5766"/>
                <a:gd name="T7" fmla="*/ 0 h 462"/>
                <a:gd name="T8" fmla="*/ 5832 w 5766"/>
                <a:gd name="T9" fmla="*/ 462 h 462"/>
                <a:gd name="T10" fmla="*/ 0 w 5766"/>
                <a:gd name="T11" fmla="*/ 462 h 462"/>
                <a:gd name="T12" fmla="*/ 0 w 5766"/>
                <a:gd name="T13" fmla="*/ 174 h 46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766"/>
                <a:gd name="T22" fmla="*/ 0 h 462"/>
                <a:gd name="T23" fmla="*/ 5766 w 5766"/>
                <a:gd name="T24" fmla="*/ 462 h 46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766" h="462">
                  <a:moveTo>
                    <a:pt x="0" y="174"/>
                  </a:moveTo>
                  <a:cubicBezTo>
                    <a:pt x="619" y="190"/>
                    <a:pt x="1289" y="204"/>
                    <a:pt x="2028" y="192"/>
                  </a:cubicBezTo>
                  <a:cubicBezTo>
                    <a:pt x="2767" y="180"/>
                    <a:pt x="3811" y="134"/>
                    <a:pt x="4434" y="102"/>
                  </a:cubicBezTo>
                  <a:cubicBezTo>
                    <a:pt x="5057" y="70"/>
                    <a:pt x="5298" y="48"/>
                    <a:pt x="5766" y="0"/>
                  </a:cubicBezTo>
                  <a:cubicBezTo>
                    <a:pt x="5763" y="231"/>
                    <a:pt x="5760" y="462"/>
                    <a:pt x="5760" y="462"/>
                  </a:cubicBezTo>
                  <a:lnTo>
                    <a:pt x="0" y="462"/>
                  </a:lnTo>
                  <a:lnTo>
                    <a:pt x="0" y="174"/>
                  </a:lnTo>
                  <a:close/>
                </a:path>
              </a:pathLst>
            </a:custGeom>
            <a:gradFill rotWithShape="1">
              <a:gsLst>
                <a:gs pos="0">
                  <a:schemeClr val="accent1"/>
                </a:gs>
                <a:gs pos="100000">
                  <a:srgbClr val="41BCF9"/>
                </a:gs>
              </a:gsLst>
              <a:lin ang="0" scaled="1"/>
            </a:gradFill>
            <a:ln w="12700">
              <a:noFill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pic>
          <p:nvPicPr>
            <p:cNvPr id="24601" name="Picture 6" descr="att_slidedark_logo300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5150" y="4022"/>
              <a:ext cx="428" cy="2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4580" name="Rectangle 7"/>
          <p:cNvSpPr>
            <a:spLocks noChangeArrowheads="1"/>
          </p:cNvSpPr>
          <p:nvPr/>
        </p:nvSpPr>
        <p:spPr bwMode="auto">
          <a:xfrm>
            <a:off x="4564063" y="6597652"/>
            <a:ext cx="184666" cy="21929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>
              <a:lnSpc>
                <a:spcPct val="90000"/>
              </a:lnSpc>
              <a:spcBef>
                <a:spcPct val="20000"/>
              </a:spcBef>
            </a:pPr>
            <a:endParaRPr lang="en-US" sz="900">
              <a:solidFill>
                <a:schemeClr val="tx2"/>
              </a:solidFill>
              <a:latin typeface="Arial" charset="0"/>
            </a:endParaRPr>
          </a:p>
        </p:txBody>
      </p:sp>
      <p:sp>
        <p:nvSpPr>
          <p:cNvPr id="24581" name="Rectangle 9"/>
          <p:cNvSpPr>
            <a:spLocks noChangeArrowheads="1"/>
          </p:cNvSpPr>
          <p:nvPr/>
        </p:nvSpPr>
        <p:spPr bwMode="auto">
          <a:xfrm>
            <a:off x="228600" y="6629400"/>
            <a:ext cx="1647825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l" eaLnBrk="1" hangingPunct="1">
              <a:spcBef>
                <a:spcPct val="0"/>
              </a:spcBef>
            </a:pPr>
            <a:r>
              <a:rPr lang="en-US" sz="900">
                <a:solidFill>
                  <a:schemeClr val="bg1"/>
                </a:solidFill>
              </a:rPr>
              <a:t>August 11, 2011</a:t>
            </a:r>
          </a:p>
          <a:p>
            <a:pPr algn="l" eaLnBrk="1" hangingPunct="1">
              <a:spcBef>
                <a:spcPct val="0"/>
              </a:spcBef>
            </a:pPr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24582" name="Rectangle 11"/>
          <p:cNvSpPr>
            <a:spLocks noChangeArrowheads="1"/>
          </p:cNvSpPr>
          <p:nvPr/>
        </p:nvSpPr>
        <p:spPr bwMode="auto">
          <a:xfrm>
            <a:off x="228600" y="105570"/>
            <a:ext cx="845502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Finding the ”Correct” number of clusters </a:t>
            </a:r>
          </a:p>
        </p:txBody>
      </p:sp>
      <p:pic>
        <p:nvPicPr>
          <p:cNvPr id="24583" name="Picture 1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72200" y="1066800"/>
            <a:ext cx="2971800" cy="1600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24584" name="Picture 1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6200" y="2895600"/>
            <a:ext cx="2971800" cy="1600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24585" name="Picture 1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097214" y="2895600"/>
            <a:ext cx="2998787" cy="1600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24586" name="Picture 18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3048000" y="4648200"/>
            <a:ext cx="3048000" cy="1905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24587" name="Picture 20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96000" y="2895602"/>
            <a:ext cx="3048000" cy="17129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24588" name="Picture 21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096000" y="4648200"/>
            <a:ext cx="3048000" cy="1905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24589" name="Picture 23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0" y="4648200"/>
            <a:ext cx="3048000" cy="1905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24590" name="Picture 24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3048000" y="1076325"/>
            <a:ext cx="3048000" cy="17065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24591" name="TextBox 24"/>
          <p:cNvSpPr txBox="1">
            <a:spLocks noChangeArrowheads="1"/>
          </p:cNvSpPr>
          <p:nvPr/>
        </p:nvSpPr>
        <p:spPr bwMode="auto">
          <a:xfrm>
            <a:off x="5184775" y="1143002"/>
            <a:ext cx="762000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1000" b="1" dirty="0">
                <a:solidFill>
                  <a:schemeClr val="tx1"/>
                </a:solidFill>
              </a:rPr>
              <a:t>KL(4)</a:t>
            </a:r>
          </a:p>
        </p:txBody>
      </p:sp>
      <p:sp>
        <p:nvSpPr>
          <p:cNvPr id="24592" name="TextBox 25"/>
          <p:cNvSpPr txBox="1">
            <a:spLocks noChangeArrowheads="1"/>
          </p:cNvSpPr>
          <p:nvPr/>
        </p:nvSpPr>
        <p:spPr bwMode="auto">
          <a:xfrm>
            <a:off x="7239000" y="1125538"/>
            <a:ext cx="1981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1000" b="1" dirty="0">
                <a:solidFill>
                  <a:schemeClr val="tx1"/>
                </a:solidFill>
              </a:rPr>
              <a:t>Weighted Gap(4)</a:t>
            </a:r>
          </a:p>
        </p:txBody>
      </p:sp>
      <p:sp>
        <p:nvSpPr>
          <p:cNvPr id="24593" name="TextBox 26"/>
          <p:cNvSpPr txBox="1">
            <a:spLocks noChangeArrowheads="1"/>
          </p:cNvSpPr>
          <p:nvPr/>
        </p:nvSpPr>
        <p:spPr bwMode="auto">
          <a:xfrm>
            <a:off x="2103438" y="2954338"/>
            <a:ext cx="7620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1000" b="1" dirty="0">
                <a:solidFill>
                  <a:schemeClr val="tx1"/>
                </a:solidFill>
              </a:rPr>
              <a:t>Gap(7)</a:t>
            </a:r>
          </a:p>
        </p:txBody>
      </p:sp>
      <p:sp>
        <p:nvSpPr>
          <p:cNvPr id="24594" name="TextBox 27"/>
          <p:cNvSpPr txBox="1">
            <a:spLocks noChangeArrowheads="1"/>
          </p:cNvSpPr>
          <p:nvPr/>
        </p:nvSpPr>
        <p:spPr bwMode="auto">
          <a:xfrm>
            <a:off x="4638675" y="2971802"/>
            <a:ext cx="1295400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1000" b="1" dirty="0">
                <a:solidFill>
                  <a:schemeClr val="tx1"/>
                </a:solidFill>
              </a:rPr>
              <a:t>Silhouette(4)</a:t>
            </a:r>
          </a:p>
        </p:txBody>
      </p:sp>
      <p:sp>
        <p:nvSpPr>
          <p:cNvPr id="24595" name="TextBox 28"/>
          <p:cNvSpPr txBox="1">
            <a:spLocks noChangeArrowheads="1"/>
          </p:cNvSpPr>
          <p:nvPr/>
        </p:nvSpPr>
        <p:spPr bwMode="auto">
          <a:xfrm>
            <a:off x="7866063" y="2971802"/>
            <a:ext cx="1066800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solidFill>
                  <a:schemeClr val="tx1"/>
                </a:solidFill>
              </a:rPr>
              <a:t>Hartigan(5)</a:t>
            </a:r>
          </a:p>
        </p:txBody>
      </p:sp>
      <p:sp>
        <p:nvSpPr>
          <p:cNvPr id="24596" name="TextBox 29"/>
          <p:cNvSpPr txBox="1">
            <a:spLocks noChangeArrowheads="1"/>
          </p:cNvSpPr>
          <p:nvPr/>
        </p:nvSpPr>
        <p:spPr bwMode="auto">
          <a:xfrm>
            <a:off x="2124075" y="4706938"/>
            <a:ext cx="7620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1000" b="1" dirty="0">
                <a:solidFill>
                  <a:schemeClr val="tx1"/>
                </a:solidFill>
              </a:rPr>
              <a:t>DB(3)</a:t>
            </a:r>
          </a:p>
        </p:txBody>
      </p:sp>
      <p:sp>
        <p:nvSpPr>
          <p:cNvPr id="24597" name="TextBox 30"/>
          <p:cNvSpPr txBox="1">
            <a:spLocks noChangeArrowheads="1"/>
          </p:cNvSpPr>
          <p:nvPr/>
        </p:nvSpPr>
        <p:spPr bwMode="auto">
          <a:xfrm>
            <a:off x="5002213" y="4706938"/>
            <a:ext cx="9144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1000" b="1" dirty="0">
                <a:solidFill>
                  <a:schemeClr val="tx1"/>
                </a:solidFill>
              </a:rPr>
              <a:t>Dunn(7)</a:t>
            </a:r>
          </a:p>
        </p:txBody>
      </p:sp>
      <p:sp>
        <p:nvSpPr>
          <p:cNvPr id="24598" name="TextBox 31"/>
          <p:cNvSpPr txBox="1">
            <a:spLocks noChangeArrowheads="1"/>
          </p:cNvSpPr>
          <p:nvPr/>
        </p:nvSpPr>
        <p:spPr bwMode="auto">
          <a:xfrm>
            <a:off x="7885114" y="4724402"/>
            <a:ext cx="1039812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1000" b="1">
                <a:solidFill>
                  <a:schemeClr val="tx1"/>
                </a:solidFill>
              </a:rPr>
              <a:t>Calinski(4)</a:t>
            </a:r>
          </a:p>
        </p:txBody>
      </p:sp>
      <p:sp>
        <p:nvSpPr>
          <p:cNvPr id="24599" name="TextBox 80"/>
          <p:cNvSpPr txBox="1">
            <a:spLocks noChangeArrowheads="1"/>
          </p:cNvSpPr>
          <p:nvPr/>
        </p:nvSpPr>
        <p:spPr bwMode="auto">
          <a:xfrm>
            <a:off x="304800" y="1331915"/>
            <a:ext cx="2514600" cy="1077218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These are all methods from published research papers on how to find the best number of clusters</a:t>
            </a:r>
            <a:endParaRPr lang="en-US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115A8-DDAD-8C2D-7651-AC873A531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Similarity (and distance…)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351A7-A296-0091-19A7-E3BDC11C9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4133" y="1148381"/>
            <a:ext cx="6045200" cy="16151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Small data set on response to credit card offer…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 a metric to define how similar any two customers 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34F183-248E-52A4-5EB6-F4054F830D6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5" name="Group 10">
            <a:extLst>
              <a:ext uri="{FF2B5EF4-FFF2-40B4-BE49-F238E27FC236}">
                <a16:creationId xmlns:a16="http://schemas.microsoft.com/office/drawing/2014/main" id="{49DF2DD9-9F39-40C3-F17C-363FD52E49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581639"/>
              </p:ext>
            </p:extLst>
          </p:nvPr>
        </p:nvGraphicFramePr>
        <p:xfrm>
          <a:off x="1794933" y="3552614"/>
          <a:ext cx="5554133" cy="2255520"/>
        </p:xfrm>
        <a:graphic>
          <a:graphicData uri="http://schemas.openxmlformats.org/drawingml/2006/table">
            <a:tbl>
              <a:tblPr/>
              <a:tblGrid>
                <a:gridCol w="1474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34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27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6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65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157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Customer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Income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No. credit cards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Response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866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John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41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Charlene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41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Rayshawn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63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200K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866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170K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41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Nellie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6" name="Picture 15" descr="A cartoon of a person smiling&#10;&#10;Description automatically generated">
            <a:extLst>
              <a:ext uri="{FF2B5EF4-FFF2-40B4-BE49-F238E27FC236}">
                <a16:creationId xmlns:a16="http://schemas.microsoft.com/office/drawing/2014/main" id="{88FAB07D-BBD6-7BE5-6810-A70A5FDC5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38" y="4450079"/>
            <a:ext cx="296523" cy="358987"/>
          </a:xfrm>
          <a:prstGeom prst="rect">
            <a:avLst/>
          </a:prstGeom>
        </p:spPr>
      </p:pic>
      <p:pic>
        <p:nvPicPr>
          <p:cNvPr id="17" name="Picture 16" descr="A cartoon of a person with a beard&#10;&#10;Description automatically generated">
            <a:extLst>
              <a:ext uri="{FF2B5EF4-FFF2-40B4-BE49-F238E27FC236}">
                <a16:creationId xmlns:a16="http://schemas.microsoft.com/office/drawing/2014/main" id="{12D4ADFB-1148-D3C5-A4BA-BDAB02A70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181" y="4112156"/>
            <a:ext cx="364913" cy="420407"/>
          </a:xfrm>
          <a:prstGeom prst="rect">
            <a:avLst/>
          </a:prstGeom>
        </p:spPr>
      </p:pic>
      <p:pic>
        <p:nvPicPr>
          <p:cNvPr id="19" name="Picture 18" descr="A cartoon of a child&#10;&#10;Description automatically generated">
            <a:extLst>
              <a:ext uri="{FF2B5EF4-FFF2-40B4-BE49-F238E27FC236}">
                <a16:creationId xmlns:a16="http://schemas.microsoft.com/office/drawing/2014/main" id="{715AEEB7-2B29-32F4-A736-BA916B23D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016" y="4809066"/>
            <a:ext cx="281997" cy="358775"/>
          </a:xfrm>
          <a:prstGeom prst="rect">
            <a:avLst/>
          </a:prstGeom>
        </p:spPr>
      </p:pic>
      <p:pic>
        <p:nvPicPr>
          <p:cNvPr id="21" name="Picture 20" descr="A cartoon of a person&#10;&#10;Description automatically generated">
            <a:extLst>
              <a:ext uri="{FF2B5EF4-FFF2-40B4-BE49-F238E27FC236}">
                <a16:creationId xmlns:a16="http://schemas.microsoft.com/office/drawing/2014/main" id="{1B1748CC-B6A8-DF19-64ED-9FD3AC911A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892338" y="5167841"/>
            <a:ext cx="291534" cy="326101"/>
          </a:xfrm>
          <a:prstGeom prst="rect">
            <a:avLst/>
          </a:prstGeom>
        </p:spPr>
      </p:pic>
      <p:pic>
        <p:nvPicPr>
          <p:cNvPr id="23" name="Picture 22" descr="A cartoon of a person with long hair and earrings&#10;&#10;Description automatically generated">
            <a:extLst>
              <a:ext uri="{FF2B5EF4-FFF2-40B4-BE49-F238E27FC236}">
                <a16:creationId xmlns:a16="http://schemas.microsoft.com/office/drawing/2014/main" id="{9D4DB0E5-4BB7-4324-1F38-4EA8B7FA04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0489" y="5493942"/>
            <a:ext cx="303524" cy="35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2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Determining the number of clusters K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626" name="灯片编号占位符 4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4008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4572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EF2AAA6-EA0E-2644-B138-C18ED9E33028}" type="slidenum">
              <a:rPr lang="en-US" smtClean="0"/>
              <a:pPr/>
              <a:t>60</a:t>
            </a:fld>
            <a:endParaRPr lang="en-US"/>
          </a:p>
        </p:txBody>
      </p:sp>
      <p:sp>
        <p:nvSpPr>
          <p:cNvPr id="26628" name="Rectangle 7"/>
          <p:cNvSpPr>
            <a:spLocks noChangeArrowheads="1"/>
          </p:cNvSpPr>
          <p:nvPr/>
        </p:nvSpPr>
        <p:spPr bwMode="auto">
          <a:xfrm>
            <a:off x="4564063" y="6597652"/>
            <a:ext cx="184666" cy="21929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>
              <a:lnSpc>
                <a:spcPct val="90000"/>
              </a:lnSpc>
              <a:spcBef>
                <a:spcPct val="20000"/>
              </a:spcBef>
            </a:pPr>
            <a:endParaRPr lang="en-US" sz="900">
              <a:solidFill>
                <a:schemeClr val="tx2"/>
              </a:solidFill>
              <a:latin typeface="Arial" charset="0"/>
            </a:endParaRPr>
          </a:p>
        </p:txBody>
      </p:sp>
      <p:sp>
        <p:nvSpPr>
          <p:cNvPr id="26629" name="Rectangle 9"/>
          <p:cNvSpPr>
            <a:spLocks noChangeArrowheads="1"/>
          </p:cNvSpPr>
          <p:nvPr/>
        </p:nvSpPr>
        <p:spPr bwMode="auto">
          <a:xfrm>
            <a:off x="228600" y="6575425"/>
            <a:ext cx="1647825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l" eaLnBrk="1" hangingPunct="1">
              <a:spcBef>
                <a:spcPct val="0"/>
              </a:spcBef>
            </a:pPr>
            <a:fld id="{2D985F2E-4FC8-E54B-ADFB-9D00AA4E559F}" type="datetime4">
              <a:rPr lang="en-US" sz="900">
                <a:solidFill>
                  <a:schemeClr val="bg1"/>
                </a:solidFill>
              </a:rPr>
              <a:pPr algn="l" eaLnBrk="1" hangingPunct="1">
                <a:spcBef>
                  <a:spcPct val="0"/>
                </a:spcBef>
              </a:pPr>
              <a:t>November 6, 2024</a:t>
            </a:fld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26630" name="Rectangle 11"/>
          <p:cNvSpPr>
            <a:spLocks noChangeArrowheads="1"/>
          </p:cNvSpPr>
          <p:nvPr/>
        </p:nvSpPr>
        <p:spPr bwMode="auto">
          <a:xfrm>
            <a:off x="304801" y="457200"/>
            <a:ext cx="8683625" cy="838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 defTabSz="947738">
              <a:lnSpc>
                <a:spcPct val="105000"/>
              </a:lnSpc>
              <a:spcBef>
                <a:spcPct val="0"/>
              </a:spcBef>
            </a:pPr>
            <a:endParaRPr lang="en-US" sz="2600" b="1">
              <a:solidFill>
                <a:schemeClr val="accent1"/>
              </a:solidFill>
            </a:endParaRPr>
          </a:p>
        </p:txBody>
      </p:sp>
      <p:pic>
        <p:nvPicPr>
          <p:cNvPr id="26631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" y="990600"/>
            <a:ext cx="8001000" cy="57515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26633" name="矩形 18"/>
          <p:cNvSpPr>
            <a:spLocks noChangeArrowheads="1"/>
          </p:cNvSpPr>
          <p:nvPr/>
        </p:nvSpPr>
        <p:spPr bwMode="auto">
          <a:xfrm>
            <a:off x="5181600" y="3886200"/>
            <a:ext cx="3429000" cy="369332"/>
          </a:xfrm>
          <a:prstGeom prst="rect">
            <a:avLst/>
          </a:prstGeom>
          <a:noFill/>
          <a:ln w="38100">
            <a:solidFill>
              <a:srgbClr val="B6BF00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4FF138-87D9-2E18-8926-5855033C76CB}"/>
              </a:ext>
            </a:extLst>
          </p:cNvPr>
          <p:cNvSpPr txBox="1"/>
          <p:nvPr/>
        </p:nvSpPr>
        <p:spPr>
          <a:xfrm>
            <a:off x="5570621" y="1039123"/>
            <a:ext cx="2887579" cy="1015663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Look at the centroids of the clusters.  Do they make sense?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8DC50C-A335-AC60-4F22-D6987DB50039}"/>
              </a:ext>
            </a:extLst>
          </p:cNvPr>
          <p:cNvSpPr txBox="1"/>
          <p:nvPr/>
        </p:nvSpPr>
        <p:spPr>
          <a:xfrm>
            <a:off x="5570620" y="2438011"/>
            <a:ext cx="2887579" cy="1015663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 from k=4 to k=7.  Do the new clusters add value?</a:t>
            </a:r>
          </a:p>
        </p:txBody>
      </p:sp>
    </p:spTree>
  </p:cSld>
  <p:clrMapOvr>
    <a:masterClrMapping/>
  </p:clrMapOvr>
  <p:transition>
    <p:wipe dir="r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 of Clustering Algorithms</a:t>
            </a:r>
            <a:br>
              <a:rPr lang="en-US"/>
            </a:br>
            <a:endParaRPr lang="en-US"/>
          </a:p>
        </p:txBody>
      </p:sp>
      <p:sp>
        <p:nvSpPr>
          <p:cNvPr id="30727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789539"/>
            <a:ext cx="7772400" cy="5181600"/>
          </a:xfrm>
        </p:spPr>
        <p:txBody>
          <a:bodyPr/>
          <a:lstStyle/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r>
              <a:rPr lang="en-US" sz="1800" dirty="0"/>
              <a:t>Even though there is no ‘response’ – we can still do X-validation!</a:t>
            </a:r>
          </a:p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r>
              <a:rPr lang="en-US" sz="1800" dirty="0"/>
              <a:t>Two fold cross validation: </a:t>
            </a:r>
          </a:p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r>
              <a:rPr lang="en-US" sz="1500" dirty="0"/>
              <a:t>Randomly sample 50% of the data to be used as training set for clustering. </a:t>
            </a:r>
          </a:p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r>
              <a:rPr lang="en-US" sz="1500" dirty="0"/>
              <a:t>For each user in the test set, we want to see if the cluster they are assigned to in December matches the cluster they are assigned to in January.</a:t>
            </a:r>
          </a:p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r>
              <a:rPr lang="en-US" sz="1500" dirty="0"/>
              <a:t>Each vector is assigned to clusters according to their proximity to cluster centers derived on the clustering of the training set.</a:t>
            </a:r>
          </a:p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endParaRPr lang="en-US" sz="600" dirty="0"/>
          </a:p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r>
              <a:rPr lang="en-US" sz="1500" dirty="0"/>
              <a:t>      Training Set (50%) Clusters:          C1        C2       C3        C4       C5       C6       C7</a:t>
            </a:r>
          </a:p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endParaRPr lang="en-US" sz="1500" dirty="0"/>
          </a:p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r>
              <a:rPr lang="en-US" sz="1500" dirty="0"/>
              <a:t>      A user in the Test Set (50%):             Dec usage         Jan usage</a:t>
            </a:r>
            <a:endParaRPr lang="en-US" sz="1800" dirty="0"/>
          </a:p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endParaRPr lang="en-US" sz="1800" dirty="0"/>
          </a:p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r>
              <a:rPr lang="en-US" sz="1800" dirty="0"/>
              <a:t>Agreement measure:</a:t>
            </a:r>
          </a:p>
          <a:p>
            <a:pPr marL="0" indent="0" algn="just">
              <a:lnSpc>
                <a:spcPct val="114000"/>
              </a:lnSpc>
              <a:buClr>
                <a:srgbClr val="FF6600"/>
              </a:buClr>
              <a:buNone/>
            </a:pPr>
            <a:r>
              <a:rPr lang="en-US" sz="1500" dirty="0"/>
              <a:t>                                                                                             </a:t>
            </a:r>
          </a:p>
        </p:txBody>
      </p:sp>
      <p:sp>
        <p:nvSpPr>
          <p:cNvPr id="30726" name="灯片编号占位符 4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4008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4572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EF2AAA6-EA0E-2644-B138-C18ED9E33028}" type="slidenum">
              <a:rPr lang="en-US" smtClean="0"/>
              <a:pPr/>
              <a:t>61</a:t>
            </a:fld>
            <a:endParaRPr lang="en-US"/>
          </a:p>
        </p:txBody>
      </p:sp>
      <p:sp>
        <p:nvSpPr>
          <p:cNvPr id="30729" name="Rectangle 7"/>
          <p:cNvSpPr>
            <a:spLocks noChangeArrowheads="1"/>
          </p:cNvSpPr>
          <p:nvPr/>
        </p:nvSpPr>
        <p:spPr bwMode="auto">
          <a:xfrm>
            <a:off x="4564063" y="6597652"/>
            <a:ext cx="184666" cy="21929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>
              <a:lnSpc>
                <a:spcPct val="90000"/>
              </a:lnSpc>
              <a:spcBef>
                <a:spcPct val="20000"/>
              </a:spcBef>
            </a:pPr>
            <a:endParaRPr lang="en-US" sz="900">
              <a:solidFill>
                <a:schemeClr val="tx2"/>
              </a:solidFill>
              <a:latin typeface="Arial" charset="0"/>
            </a:endParaRPr>
          </a:p>
        </p:txBody>
      </p:sp>
      <p:sp>
        <p:nvSpPr>
          <p:cNvPr id="30730" name="Rectangle 9"/>
          <p:cNvSpPr>
            <a:spLocks noChangeArrowheads="1"/>
          </p:cNvSpPr>
          <p:nvPr/>
        </p:nvSpPr>
        <p:spPr bwMode="auto">
          <a:xfrm>
            <a:off x="228600" y="6629400"/>
            <a:ext cx="1647825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l" eaLnBrk="1" hangingPunct="1">
              <a:spcBef>
                <a:spcPct val="0"/>
              </a:spcBef>
            </a:pPr>
            <a:r>
              <a:rPr lang="en-US" sz="900">
                <a:solidFill>
                  <a:schemeClr val="bg1"/>
                </a:solidFill>
              </a:rPr>
              <a:t>August 11, 2011</a:t>
            </a:r>
          </a:p>
          <a:p>
            <a:pPr algn="l" eaLnBrk="1" hangingPunct="1">
              <a:spcBef>
                <a:spcPct val="0"/>
              </a:spcBef>
            </a:pPr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30731" name="Rectangle 11"/>
          <p:cNvSpPr>
            <a:spLocks noChangeArrowheads="1"/>
          </p:cNvSpPr>
          <p:nvPr/>
        </p:nvSpPr>
        <p:spPr bwMode="auto">
          <a:xfrm>
            <a:off x="460376" y="457200"/>
            <a:ext cx="8037513" cy="838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 defTabSz="947738">
              <a:lnSpc>
                <a:spcPct val="105000"/>
              </a:lnSpc>
              <a:spcBef>
                <a:spcPct val="0"/>
              </a:spcBef>
            </a:pPr>
            <a:endParaRPr lang="en-US" sz="2600" b="1">
              <a:solidFill>
                <a:schemeClr val="accent1"/>
              </a:solidFill>
            </a:endParaRPr>
          </a:p>
        </p:txBody>
      </p:sp>
      <p:cxnSp>
        <p:nvCxnSpPr>
          <p:cNvPr id="30732" name="直接箭头连接符 10"/>
          <p:cNvCxnSpPr>
            <a:cxnSpLocks noChangeShapeType="1"/>
          </p:cNvCxnSpPr>
          <p:nvPr/>
        </p:nvCxnSpPr>
        <p:spPr bwMode="auto">
          <a:xfrm flipV="1">
            <a:off x="4672263" y="3403825"/>
            <a:ext cx="409074" cy="291031"/>
          </a:xfrm>
          <a:prstGeom prst="straightConnector1">
            <a:avLst/>
          </a:prstGeom>
          <a:noFill/>
          <a:ln w="12700">
            <a:solidFill>
              <a:schemeClr val="accent1"/>
            </a:solidFill>
            <a:round/>
            <a:headEnd/>
            <a:tailEnd type="arrow" w="med" len="med"/>
          </a:ln>
        </p:spPr>
      </p:cxnSp>
      <p:cxnSp>
        <p:nvCxnSpPr>
          <p:cNvPr id="30733" name="直接箭头连接符 11"/>
          <p:cNvCxnSpPr>
            <a:cxnSpLocks noChangeShapeType="1"/>
          </p:cNvCxnSpPr>
          <p:nvPr/>
        </p:nvCxnSpPr>
        <p:spPr bwMode="auto">
          <a:xfrm flipH="1" flipV="1">
            <a:off x="5301916" y="3403825"/>
            <a:ext cx="381000" cy="222559"/>
          </a:xfrm>
          <a:prstGeom prst="straightConnector1">
            <a:avLst/>
          </a:prstGeom>
          <a:noFill/>
          <a:ln w="12700">
            <a:solidFill>
              <a:schemeClr val="accent1"/>
            </a:solidFill>
            <a:round/>
            <a:headEnd/>
            <a:tailEnd type="arrow" w="med" len="med"/>
          </a:ln>
        </p:spPr>
      </p:cxn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495781"/>
              </p:ext>
            </p:extLst>
          </p:nvPr>
        </p:nvGraphicFramePr>
        <p:xfrm>
          <a:off x="3043237" y="4543425"/>
          <a:ext cx="2871789" cy="1857375"/>
        </p:xfrm>
        <a:graphic>
          <a:graphicData uri="http://schemas.openxmlformats.org/drawingml/2006/table">
            <a:tbl>
              <a:tblPr/>
              <a:tblGrid>
                <a:gridCol w="5736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5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36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54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36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1475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lue Highway D Type" pitchFamily="2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Agreement Counts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Dec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Yes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5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lue Highway D Type" pitchFamily="2" charset="0"/>
                        <a:ea typeface="Arial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5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lue Highway D Type" pitchFamily="2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5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lue Highway D Type" pitchFamily="2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Jan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YES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15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5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lue Highway D Type" pitchFamily="2" charset="0"/>
                        <a:ea typeface="Arial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lue Highway D Type" pitchFamily="2" charset="0"/>
                          <a:ea typeface="Arial" charset="0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5530075-7BAB-1AD8-4670-CE61461D5E3F}"/>
              </a:ext>
            </a:extLst>
          </p:cNvPr>
          <p:cNvSpPr txBox="1"/>
          <p:nvPr/>
        </p:nvSpPr>
        <p:spPr>
          <a:xfrm>
            <a:off x="6324600" y="4486430"/>
            <a:ext cx="2590800" cy="191437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use this method to compare different linkages, or different 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 </a:t>
            </a:r>
          </a:p>
          <a:p>
            <a:pPr marL="0" indent="0" algn="l">
              <a:buNone/>
            </a:pPr>
            <a:endParaRPr lang="en-US" sz="16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 only if you assume that you think customer behavior doesn’t change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7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A0BC1-6DAA-DDBE-7241-5EEEBCA7B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– Topic 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8D411-3EEC-42BF-C0E9-A587471CE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Similarities</a:t>
            </a:r>
          </a:p>
          <a:p>
            <a:pPr lvl="1"/>
            <a:r>
              <a:rPr lang="en-US" dirty="0"/>
              <a:t>Many different ways to calculate similarities (and differences!) between data points</a:t>
            </a:r>
          </a:p>
          <a:p>
            <a:pPr lvl="1"/>
            <a:endParaRPr lang="en-US" dirty="0"/>
          </a:p>
          <a:p>
            <a:r>
              <a:rPr lang="en-US" dirty="0"/>
              <a:t>K-nearest neighbors</a:t>
            </a:r>
          </a:p>
          <a:p>
            <a:pPr lvl="1"/>
            <a:r>
              <a:rPr lang="en-US" dirty="0"/>
              <a:t>A useful method for classification that doesn’t involve fitting a model</a:t>
            </a:r>
          </a:p>
          <a:p>
            <a:pPr lvl="1"/>
            <a:endParaRPr lang="en-US" dirty="0"/>
          </a:p>
          <a:p>
            <a:r>
              <a:rPr lang="en-US" dirty="0"/>
              <a:t>Clustering</a:t>
            </a:r>
          </a:p>
          <a:p>
            <a:pPr lvl="1"/>
            <a:r>
              <a:rPr lang="en-US" dirty="0"/>
              <a:t>Unsupervised learning method to find groups in data</a:t>
            </a:r>
          </a:p>
          <a:p>
            <a:pPr lvl="1"/>
            <a:r>
              <a:rPr lang="en-US" dirty="0"/>
              <a:t>K-means </a:t>
            </a:r>
          </a:p>
          <a:p>
            <a:pPr lvl="2"/>
            <a:r>
              <a:rPr lang="en-US" dirty="0"/>
              <a:t>Iterative clustering algorithm that finds groups using distances and a given k</a:t>
            </a:r>
          </a:p>
          <a:p>
            <a:pPr lvl="1"/>
            <a:r>
              <a:rPr lang="en-US" dirty="0"/>
              <a:t>Hierarchical clustering</a:t>
            </a:r>
          </a:p>
          <a:p>
            <a:pPr lvl="2"/>
            <a:r>
              <a:rPr lang="en-US" dirty="0"/>
              <a:t>Clustering algorithm that builds a nested sequence of clusters, allowing one to choose any possible 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D36EA-090B-6ED1-F00D-1ADF3364E2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45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1" name="Rectangle 3"/>
          <p:cNvSpPr>
            <a:spLocks noChangeArrowheads="1"/>
          </p:cNvSpPr>
          <p:nvPr/>
        </p:nvSpPr>
        <p:spPr bwMode="auto">
          <a:xfrm>
            <a:off x="1272234" y="3000538"/>
            <a:ext cx="7038646" cy="1291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1">
              <a:buNone/>
            </a:pPr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“Closeness” is defined in terms of the distance between two data items.</a:t>
            </a:r>
          </a:p>
          <a:p>
            <a:pPr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most common numeric difference is Euclidean distance:</a:t>
            </a:r>
          </a:p>
          <a:p>
            <a:pPr marL="557213" lvl="1" indent="-214313">
              <a:buChar char="–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Euclidean distance between </a:t>
            </a:r>
          </a:p>
          <a:p>
            <a:pPr marL="1014413" lvl="2" indent="-214313">
              <a:buChar char="–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</a:t>
            </a:r>
            <a:r>
              <a:rPr lang="en-US" sz="1600" baseline="-25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=(x</a:t>
            </a:r>
            <a:r>
              <a:rPr lang="en-US" sz="1600" baseline="-25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11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x</a:t>
            </a:r>
            <a:r>
              <a:rPr lang="en-US" sz="1600" baseline="-25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x</a:t>
            </a:r>
            <a:r>
              <a:rPr lang="en-US" sz="1600" baseline="-25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13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,…x</a:t>
            </a:r>
            <a:r>
              <a:rPr lang="en-US" sz="1600" baseline="-25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1k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and X</a:t>
            </a:r>
            <a:r>
              <a:rPr lang="en-US" sz="1600" baseline="-25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=(x</a:t>
            </a:r>
            <a:r>
              <a:rPr lang="en-US" sz="1600" baseline="-25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21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x</a:t>
            </a:r>
            <a:r>
              <a:rPr lang="en-US" sz="1600" baseline="-25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22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x</a:t>
            </a:r>
            <a:r>
              <a:rPr lang="en-US" sz="1600" baseline="-25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,…x</a:t>
            </a:r>
            <a:r>
              <a:rPr lang="en-US" sz="1600" baseline="-25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2k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 </a:t>
            </a:r>
          </a:p>
          <a:p>
            <a:pPr marL="557213" lvl="1" indent="-214313">
              <a:buChar char="–"/>
            </a:pPr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4029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9726550"/>
              </p:ext>
            </p:extLst>
          </p:nvPr>
        </p:nvGraphicFramePr>
        <p:xfrm>
          <a:off x="1560862" y="4756036"/>
          <a:ext cx="2749603" cy="8198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701800" imgH="508000" progId="Equation.3">
                  <p:embed/>
                </p:oleObj>
              </mc:Choice>
              <mc:Fallback>
                <p:oleObj name="Equation" r:id="rId3" imgW="1701800" imgH="508000" progId="Equation.3">
                  <p:embed/>
                  <p:pic>
                    <p:nvPicPr>
                      <p:cNvPr id="140292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60862" y="4756036"/>
                        <a:ext cx="2749603" cy="81989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7787" y="70360"/>
            <a:ext cx="7968425" cy="675927"/>
          </a:xfrm>
        </p:spPr>
        <p:txBody>
          <a:bodyPr>
            <a:normAutofit/>
          </a:bodyPr>
          <a:lstStyle/>
          <a:p>
            <a:r>
              <a:rPr lang="en-US" dirty="0"/>
              <a:t>Similarity/distance</a:t>
            </a:r>
          </a:p>
        </p:txBody>
      </p:sp>
      <p:graphicFrame>
        <p:nvGraphicFramePr>
          <p:cNvPr id="14" name="Group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146316"/>
              </p:ext>
            </p:extLst>
          </p:nvPr>
        </p:nvGraphicFramePr>
        <p:xfrm>
          <a:off x="1447800" y="1099688"/>
          <a:ext cx="7391401" cy="1509400"/>
        </p:xfrm>
        <a:graphic>
          <a:graphicData uri="http://schemas.openxmlformats.org/drawingml/2006/table">
            <a:tbl>
              <a:tblPr/>
              <a:tblGrid>
                <a:gridCol w="19629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31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45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84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923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604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Customer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Age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(X</a:t>
                      </a:r>
                      <a:r>
                        <a:rPr kumimoji="0" lang="en-US" sz="16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Income (X</a:t>
                      </a:r>
                      <a:r>
                        <a:rPr kumimoji="0" lang="en-US" sz="16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No. credit cards (X</a:t>
                      </a:r>
                      <a:r>
                        <a:rPr kumimoji="0" lang="en-US" sz="16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Response (Y)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23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John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35K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27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Charlene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50K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3" name="Picture 22" descr="A cartoon of a person smiling&#10;&#10;Description automatically generated">
            <a:extLst>
              <a:ext uri="{FF2B5EF4-FFF2-40B4-BE49-F238E27FC236}">
                <a16:creationId xmlns:a16="http://schemas.microsoft.com/office/drawing/2014/main" id="{F801EB3F-A409-B3D4-EFA6-2CD61EF7D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711" y="2384213"/>
            <a:ext cx="296523" cy="358987"/>
          </a:xfrm>
          <a:prstGeom prst="rect">
            <a:avLst/>
          </a:prstGeom>
        </p:spPr>
      </p:pic>
      <p:pic>
        <p:nvPicPr>
          <p:cNvPr id="25" name="Picture 24" descr="A cartoon of a person with a beard&#10;&#10;Description automatically generated">
            <a:extLst>
              <a:ext uri="{FF2B5EF4-FFF2-40B4-BE49-F238E27FC236}">
                <a16:creationId xmlns:a16="http://schemas.microsoft.com/office/drawing/2014/main" id="{B9185B7C-FC84-6177-0DBB-100E7EA431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3062" y="1843090"/>
            <a:ext cx="364913" cy="4204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3">
                <a:extLst>
                  <a:ext uri="{FF2B5EF4-FFF2-40B4-BE49-F238E27FC236}">
                    <a16:creationId xmlns:a16="http://schemas.microsoft.com/office/drawing/2014/main" id="{86372CE8-FA8B-E0BC-3877-EFB7BBE52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8048" y="5438568"/>
                <a:ext cx="7153792" cy="12910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557213" lvl="1" indent="-214313">
                  <a:buChar char="–"/>
                </a:pPr>
                <a:endParaRPr lang="en-US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557213" lvl="1" indent="-214313">
                  <a:buChar char="–"/>
                </a:pPr>
                <a:r>
                  <a:rPr lang="en-US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Distance (John, Charlene)=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180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sz="1800" i="1" dirty="0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</m:ctrlPr>
                          </m:sSupPr>
                          <m:e>
                            <m:r>
                              <m:rPr>
                                <m:nor/>
                              </m:rPr>
                              <a:rPr lang="en-US" sz="1800" dirty="0">
                                <a:latin typeface="Tahoma" panose="020B0604030504040204" pitchFamily="34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(35−22)</m:t>
                            </m:r>
                          </m:e>
                          <m:sup>
                            <m:r>
                              <a:rPr lang="en-US" sz="1800" b="0" i="1" dirty="0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800" i="1" dirty="0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1800" dirty="0">
                            <a:latin typeface="Tahoma" panose="020B0604030504040204" pitchFamily="34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1800" i="1" dirty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</m:ctrlPr>
                          </m:sSupPr>
                          <m:e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Tahoma" panose="020B0604030504040204" pitchFamily="34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(35</m:t>
                            </m:r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Tahoma" panose="020B0604030504040204" pitchFamily="34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Tahoma" panose="020B0604030504040204" pitchFamily="34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−22</m:t>
                            </m:r>
                            <m:r>
                              <m:rPr>
                                <m:nor/>
                              </m:rPr>
                              <a:rPr lang="en-US" sz="1800" b="0" i="0" dirty="0" smtClean="0">
                                <a:latin typeface="Tahoma" panose="020B0604030504040204" pitchFamily="34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1800" dirty="0">
                                <a:latin typeface="Tahoma" panose="020B0604030504040204" pitchFamily="34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1800" i="1" dirty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sz="1800" b="0" i="0" dirty="0" smtClean="0">
                            <a:latin typeface="Tahoma" panose="020B0604030504040204" pitchFamily="34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1800" i="1" dirty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</m:ctrlPr>
                          </m:sSupPr>
                          <m:e>
                            <m:r>
                              <m:rPr>
                                <m:nor/>
                              </m:rPr>
                              <a:rPr lang="en-US" sz="1800" dirty="0">
                                <a:latin typeface="Tahoma" panose="020B0604030504040204" pitchFamily="34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(3−2)</m:t>
                            </m:r>
                          </m:e>
                          <m:sup>
                            <m:r>
                              <a:rPr lang="en-US" sz="1800" i="1" dirty="0"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ahoma" panose="020B0604030504040204" pitchFamily="34" charset="0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sz="1800" dirty="0">
                            <a:latin typeface="Tahoma" panose="020B0604030504040204" pitchFamily="34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m:t> </m:t>
                        </m:r>
                      </m:e>
                    </m:rad>
                  </m:oMath>
                </a14:m>
                <a:endParaRPr lang="en-US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26" name="Rectangle 3">
                <a:extLst>
                  <a:ext uri="{FF2B5EF4-FFF2-40B4-BE49-F238E27FC236}">
                    <a16:creationId xmlns:a16="http://schemas.microsoft.com/office/drawing/2014/main" id="{86372CE8-FA8B-E0BC-3877-EFB7BBE5283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218048" y="5438568"/>
                <a:ext cx="7153792" cy="129107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Picture 27">
            <a:extLst>
              <a:ext uri="{FF2B5EF4-FFF2-40B4-BE49-F238E27FC236}">
                <a16:creationId xmlns:a16="http://schemas.microsoft.com/office/drawing/2014/main" id="{50328535-3DE2-CF84-AC73-129B61285B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65724" y="4683060"/>
            <a:ext cx="2634828" cy="892441"/>
          </a:xfrm>
          <a:prstGeom prst="rect">
            <a:avLst/>
          </a:prstGeom>
          <a:ln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949957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291" grpId="0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57A38-F80E-839E-91C8-2EE6C718C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CEE2F-44F4-561E-CF38-2605F9560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863" y="1217747"/>
            <a:ext cx="7433733" cy="8495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Sometimes you can make non-numeric data into numeric data, just for the purposes of creating distances …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670A2-DD6F-D2D6-4729-E4411421FC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 descr="Some faces to classify">
            <a:extLst>
              <a:ext uri="{FF2B5EF4-FFF2-40B4-BE49-F238E27FC236}">
                <a16:creationId xmlns:a16="http://schemas.microsoft.com/office/drawing/2014/main" id="{8F0DFD99-0EEC-EB6E-E759-A62E9CE6A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662302"/>
            <a:ext cx="2363788" cy="282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Group 91">
            <a:extLst>
              <a:ext uri="{FF2B5EF4-FFF2-40B4-BE49-F238E27FC236}">
                <a16:creationId xmlns:a16="http://schemas.microsoft.com/office/drawing/2014/main" id="{9DCF626D-949B-D921-0EDA-EE7C8BE70C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694579"/>
              </p:ext>
            </p:extLst>
          </p:nvPr>
        </p:nvGraphicFramePr>
        <p:xfrm>
          <a:off x="4825471" y="2662302"/>
          <a:ext cx="3598863" cy="3169920"/>
        </p:xfrm>
        <a:graphic>
          <a:graphicData uri="http://schemas.openxmlformats.org/drawingml/2006/table">
            <a:tbl>
              <a:tblPr/>
              <a:tblGrid>
                <a:gridCol w="495300">
                  <a:extLst>
                    <a:ext uri="{9D8B030D-6E8A-4147-A177-3AD203B41FA5}">
                      <a16:colId xmlns:a16="http://schemas.microsoft.com/office/drawing/2014/main" val="2523877788"/>
                    </a:ext>
                  </a:extLst>
                </a:gridCol>
                <a:gridCol w="588963">
                  <a:extLst>
                    <a:ext uri="{9D8B030D-6E8A-4147-A177-3AD203B41FA5}">
                      <a16:colId xmlns:a16="http://schemas.microsoft.com/office/drawing/2014/main" val="1410889300"/>
                    </a:ext>
                  </a:extLst>
                </a:gridCol>
                <a:gridCol w="590550">
                  <a:extLst>
                    <a:ext uri="{9D8B030D-6E8A-4147-A177-3AD203B41FA5}">
                      <a16:colId xmlns:a16="http://schemas.microsoft.com/office/drawing/2014/main" val="3045621123"/>
                    </a:ext>
                  </a:extLst>
                </a:gridCol>
                <a:gridCol w="746125">
                  <a:extLst>
                    <a:ext uri="{9D8B030D-6E8A-4147-A177-3AD203B41FA5}">
                      <a16:colId xmlns:a16="http://schemas.microsoft.com/office/drawing/2014/main" val="1115316961"/>
                    </a:ext>
                  </a:extLst>
                </a:gridCol>
                <a:gridCol w="587375">
                  <a:extLst>
                    <a:ext uri="{9D8B030D-6E8A-4147-A177-3AD203B41FA5}">
                      <a16:colId xmlns:a16="http://schemas.microsoft.com/office/drawing/2014/main" val="3436864541"/>
                    </a:ext>
                  </a:extLst>
                </a:gridCol>
                <a:gridCol w="590550">
                  <a:extLst>
                    <a:ext uri="{9D8B030D-6E8A-4147-A177-3AD203B41FA5}">
                      <a16:colId xmlns:a16="http://schemas.microsoft.com/office/drawing/2014/main" val="3325183745"/>
                    </a:ext>
                  </a:extLst>
                </a:gridCol>
              </a:tblGrid>
              <a:tr h="1920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case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sex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glasses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Moustache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smile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hat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984798"/>
                  </a:ext>
                </a:extLst>
              </a:tr>
              <a:tr h="1936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9803436"/>
                  </a:ext>
                </a:extLst>
              </a:tr>
              <a:tr h="1920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2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498610"/>
                  </a:ext>
                </a:extLst>
              </a:tr>
              <a:tr h="1936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3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0633593"/>
                  </a:ext>
                </a:extLst>
              </a:tr>
              <a:tr h="2063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4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5391118"/>
                  </a:ext>
                </a:extLst>
              </a:tr>
              <a:tr h="2397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5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4804098"/>
                  </a:ext>
                </a:extLst>
              </a:tr>
              <a:tr h="238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6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73017"/>
                  </a:ext>
                </a:extLst>
              </a:tr>
              <a:tr h="238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7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6777934"/>
                  </a:ext>
                </a:extLst>
              </a:tr>
              <a:tr h="238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8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463757"/>
                  </a:ext>
                </a:extLst>
              </a:tr>
              <a:tr h="238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9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006216"/>
                  </a:ext>
                </a:extLst>
              </a:tr>
              <a:tr h="238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948292"/>
                  </a:ext>
                </a:extLst>
              </a:tr>
              <a:tr h="238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6120130"/>
                  </a:ext>
                </a:extLst>
              </a:tr>
              <a:tr h="238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12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Arial" panose="020B0604020202020204" pitchFamily="34" charset="0"/>
                        </a:rPr>
                        <a:t>0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Arial" panose="020B0604020202020204" pitchFamily="34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303056"/>
                  </a:ext>
                </a:extLst>
              </a:tr>
            </a:tbl>
          </a:graphicData>
        </a:graphic>
      </p:graphicFrame>
      <p:sp>
        <p:nvSpPr>
          <p:cNvPr id="7" name="Line 88">
            <a:extLst>
              <a:ext uri="{FF2B5EF4-FFF2-40B4-BE49-F238E27FC236}">
                <a16:creationId xmlns:a16="http://schemas.microsoft.com/office/drawing/2014/main" id="{710F993A-21CF-71CA-87CF-FC65B3F90E04}"/>
              </a:ext>
            </a:extLst>
          </p:cNvPr>
          <p:cNvSpPr>
            <a:spLocks noChangeShapeType="1"/>
          </p:cNvSpPr>
          <p:nvPr/>
        </p:nvSpPr>
        <p:spPr bwMode="auto">
          <a:xfrm>
            <a:off x="4132263" y="4069303"/>
            <a:ext cx="490537" cy="1588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9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2DECD-7565-F58B-9CA4-017C18D74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similarity/distances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39032-836B-545D-9893-2A75522AF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60938"/>
            <a:ext cx="5100924" cy="5439861"/>
          </a:xfrm>
        </p:spPr>
        <p:txBody>
          <a:bodyPr/>
          <a:lstStyle/>
          <a:p>
            <a:r>
              <a:rPr lang="en-US" dirty="0"/>
              <a:t>Numeric distances</a:t>
            </a:r>
          </a:p>
          <a:p>
            <a:pPr lvl="1"/>
            <a:r>
              <a:rPr lang="en-US" dirty="0"/>
              <a:t>Euclidean</a:t>
            </a:r>
          </a:p>
          <a:p>
            <a:pPr lvl="1"/>
            <a:r>
              <a:rPr lang="en-US" dirty="0"/>
              <a:t>Manhattan</a:t>
            </a:r>
          </a:p>
          <a:p>
            <a:pPr lvl="1"/>
            <a:r>
              <a:rPr lang="en-US" dirty="0"/>
              <a:t>Cosine distance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Binary vectors</a:t>
            </a:r>
          </a:p>
          <a:p>
            <a:pPr lvl="1"/>
            <a:r>
              <a:rPr lang="en-US" dirty="0"/>
              <a:t>P2 = 10010</a:t>
            </a:r>
          </a:p>
          <a:p>
            <a:pPr lvl="1"/>
            <a:r>
              <a:rPr lang="en-US" dirty="0"/>
              <a:t>P6 = 00101</a:t>
            </a:r>
          </a:p>
          <a:p>
            <a:pPr lvl="2"/>
            <a:r>
              <a:rPr lang="en-US" dirty="0"/>
              <a:t>Hamming distance: # of changes to get from A to B</a:t>
            </a:r>
          </a:p>
          <a:p>
            <a:pPr lvl="2"/>
            <a:r>
              <a:rPr lang="en-US" dirty="0"/>
              <a:t>Hamming(P2,P6) = 4</a:t>
            </a:r>
          </a:p>
          <a:p>
            <a:pPr lvl="2"/>
            <a:endParaRPr lang="en-US" dirty="0"/>
          </a:p>
          <a:p>
            <a:r>
              <a:rPr lang="en-US" dirty="0"/>
              <a:t>NLP: distance between documents often measured by cosine distance between TF or TFIDF matrices</a:t>
            </a:r>
          </a:p>
          <a:p>
            <a:pPr marL="685800" lvl="2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18263A-10E5-202A-C5EA-F949D35777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2D932D-49F5-830F-78AC-A2DB18E4F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840" y="3906152"/>
            <a:ext cx="2068407" cy="7005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CF0BA4-16A2-834A-EFEC-3735F7916045}"/>
              </a:ext>
            </a:extLst>
          </p:cNvPr>
          <p:cNvSpPr txBox="1"/>
          <p:nvPr/>
        </p:nvSpPr>
        <p:spPr>
          <a:xfrm>
            <a:off x="6764549" y="6241077"/>
            <a:ext cx="1478290" cy="338554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DSB chapter 6</a:t>
            </a:r>
          </a:p>
        </p:txBody>
      </p:sp>
      <p:pic>
        <p:nvPicPr>
          <p:cNvPr id="9" name="Picture 8" descr="A diagram of a diagram of a square and a square&#10;&#10;Description automatically generated with medium confidence">
            <a:extLst>
              <a:ext uri="{FF2B5EF4-FFF2-40B4-BE49-F238E27FC236}">
                <a16:creationId xmlns:a16="http://schemas.microsoft.com/office/drawing/2014/main" id="{D040C5F7-9959-F21E-C6D5-C46EEA04D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8124" y="756101"/>
            <a:ext cx="3291637" cy="295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08295"/>
      </p:ext>
    </p:extLst>
  </p:cSld>
  <p:clrMapOvr>
    <a:masterClrMapping/>
  </p:clrMapOvr>
</p:sld>
</file>

<file path=ppt/theme/theme1.xml><?xml version="1.0" encoding="utf-8"?>
<a:theme xmlns:a="http://schemas.openxmlformats.org/drawingml/2006/main" name="1_SBE10">
  <a:themeElements>
    <a:clrScheme name="1_SBE10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SBE10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8E0D30"/>
          </a:buClr>
          <a:buSzTx/>
          <a:buFontTx/>
          <a:buChar char="•"/>
          <a:tabLst/>
          <a:defRPr kumimoji="0" sz="3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Arial" pitchFamily="34" charset="0"/>
          </a:defRPr>
        </a:defPPr>
      </a:lstStyle>
    </a:spDef>
    <a:lnDef>
      <a:spPr bwMode="auto">
        <a:ln>
          <a:headEnd type="none" w="med" len="med"/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indent="0" algn="l">
          <a:buNone/>
          <a:defRPr sz="2000" dirty="0" smtClean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defRPr>
        </a:defPPr>
      </a:lstStyle>
    </a:txDef>
  </a:objectDefaults>
  <a:extraClrSchemeLst>
    <a:extraClrScheme>
      <a:clrScheme name="1_SBE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TV-style" id="{76D76506-A0BC-8D4F-A42C-BBF50ED27964}" vid="{B20F4F62-1BD5-CD4F-87A9-C146A9A146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1_SBE10</Template>
  <TotalTime>18442</TotalTime>
  <Words>3394</Words>
  <Application>Microsoft Macintosh PowerPoint</Application>
  <PresentationFormat>On-screen Show (4:3)</PresentationFormat>
  <Paragraphs>857</Paragraphs>
  <Slides>62</Slides>
  <Notes>29</Notes>
  <HiddenSlides>8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73" baseType="lpstr">
      <vt:lpstr>-apple-system</vt:lpstr>
      <vt:lpstr>Arial</vt:lpstr>
      <vt:lpstr>Blue Highway D Type</vt:lpstr>
      <vt:lpstr>Calibri</vt:lpstr>
      <vt:lpstr>Cambria Math</vt:lpstr>
      <vt:lpstr>Consolas</vt:lpstr>
      <vt:lpstr>Tahoma</vt:lpstr>
      <vt:lpstr>Times New Roman</vt:lpstr>
      <vt:lpstr>Wingdings</vt:lpstr>
      <vt:lpstr>1_SBE10</vt:lpstr>
      <vt:lpstr>Equation</vt:lpstr>
      <vt:lpstr>Topic 9  – Similarity, Nearest Neighbors, and Clustering</vt:lpstr>
      <vt:lpstr>This Chapter</vt:lpstr>
      <vt:lpstr>PowerPoint Presentation</vt:lpstr>
      <vt:lpstr>Similarity</vt:lpstr>
      <vt:lpstr>Similarity and Distance</vt:lpstr>
      <vt:lpstr>Similarity (and distance…)</vt:lpstr>
      <vt:lpstr>Similarity/distance</vt:lpstr>
      <vt:lpstr>Distances</vt:lpstr>
      <vt:lpstr>Different types of similarity/distances</vt:lpstr>
      <vt:lpstr>PowerPoint Presentation</vt:lpstr>
      <vt:lpstr>Nearest Neighbors: The idea</vt:lpstr>
      <vt:lpstr>Using similarity for classification</vt:lpstr>
      <vt:lpstr>Nearest Neighbors for Classification</vt:lpstr>
      <vt:lpstr>K-nearest neighbors</vt:lpstr>
      <vt:lpstr>Example: K=1</vt:lpstr>
      <vt:lpstr>Example: K=3</vt:lpstr>
      <vt:lpstr>Thought questions</vt:lpstr>
      <vt:lpstr>Caution using Euclidean Distance</vt:lpstr>
      <vt:lpstr>Min-Max Scaling</vt:lpstr>
      <vt:lpstr>kNN strengths/weaknesses</vt:lpstr>
      <vt:lpstr>kNN vs. trees for classification</vt:lpstr>
      <vt:lpstr>Geometric interpretation</vt:lpstr>
      <vt:lpstr>How does a 1-nearest-neighbor classifier partition the space?</vt:lpstr>
      <vt:lpstr>kNN – Decision Boundaries</vt:lpstr>
      <vt:lpstr>kNN and Complexity</vt:lpstr>
      <vt:lpstr>Optimizing k though cross-validation</vt:lpstr>
      <vt:lpstr>kNN</vt:lpstr>
      <vt:lpstr>kNN as Regression model</vt:lpstr>
      <vt:lpstr>PowerPoint Presentation</vt:lpstr>
      <vt:lpstr>From Supervised to Unsupervised</vt:lpstr>
      <vt:lpstr>Clustering</vt:lpstr>
      <vt:lpstr>Clustering</vt:lpstr>
      <vt:lpstr>Clustering</vt:lpstr>
      <vt:lpstr>Clustering: Main idea</vt:lpstr>
      <vt:lpstr>Clustering</vt:lpstr>
      <vt:lpstr>Clusters: k-means</vt:lpstr>
      <vt:lpstr>Center-based clustering</vt:lpstr>
      <vt:lpstr>K-Means</vt:lpstr>
      <vt:lpstr>Assign Instances to Clusters</vt:lpstr>
      <vt:lpstr>Find New Centroids</vt:lpstr>
      <vt:lpstr>New Clusters</vt:lpstr>
      <vt:lpstr>How to pick k?</vt:lpstr>
      <vt:lpstr>PowerPoint Presentation</vt:lpstr>
      <vt:lpstr>Discussion: k-means clustering</vt:lpstr>
      <vt:lpstr>Clustering: Hierarchical Clustering</vt:lpstr>
      <vt:lpstr>Clustering: Hierarchical Clustering</vt:lpstr>
      <vt:lpstr>Dendrograms</vt:lpstr>
      <vt:lpstr>Dendrograms</vt:lpstr>
      <vt:lpstr>Make the Dendrogram!!</vt:lpstr>
      <vt:lpstr>Hierarchical Clustering</vt:lpstr>
      <vt:lpstr>Hierarchical clustering</vt:lpstr>
      <vt:lpstr>Music example</vt:lpstr>
      <vt:lpstr>PowerPoint Presentation</vt:lpstr>
      <vt:lpstr>Clustering Beware</vt:lpstr>
      <vt:lpstr>PowerPoint Presentation</vt:lpstr>
      <vt:lpstr>PowerPoint Presentation</vt:lpstr>
      <vt:lpstr>Intro</vt:lpstr>
      <vt:lpstr>Data</vt:lpstr>
      <vt:lpstr>PowerPoint Presentation</vt:lpstr>
      <vt:lpstr>Determining the number of clusters K </vt:lpstr>
      <vt:lpstr>Evaluation of Clustering Algorithms </vt:lpstr>
      <vt:lpstr>Summary – Topic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9  – Similarity and Nearest Neighbors</dc:title>
  <dc:creator>chris volinsky</dc:creator>
  <cp:lastModifiedBy>chris volinsky</cp:lastModifiedBy>
  <cp:revision>20</cp:revision>
  <dcterms:created xsi:type="dcterms:W3CDTF">2024-01-04T18:17:20Z</dcterms:created>
  <dcterms:modified xsi:type="dcterms:W3CDTF">2024-11-08T02:03:50Z</dcterms:modified>
</cp:coreProperties>
</file>

<file path=docProps/thumbnail.jpeg>
</file>